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Lst>
  <p:sldSz cy="5670550" cx="10080625"/>
  <p:notesSz cx="7559675" cy="10691800"/>
  <p:embeddedFontLst>
    <p:embeddedFont>
      <p:font typeface="Play"/>
      <p:regular r:id="rId36"/>
      <p:bold r:id="rId37"/>
    </p:embeddedFont>
    <p:embeddedFont>
      <p:font typeface="Noto Sans Symbols"/>
      <p:regular r:id="rId38"/>
      <p:bold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0" roundtripDataSignature="AMtx7mgY8UCTzIrkFqRA+c+0Zncw8JON5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customschemas.google.com/relationships/presentationmetadata" Target="metadata"/><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slide" Target="slides/slide31.xml"/><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37" Type="http://schemas.openxmlformats.org/officeDocument/2006/relationships/font" Target="fonts/Play-bold.fntdata"/><Relationship Id="rId14" Type="http://schemas.openxmlformats.org/officeDocument/2006/relationships/slide" Target="slides/slide10.xml"/><Relationship Id="rId36" Type="http://schemas.openxmlformats.org/officeDocument/2006/relationships/font" Target="fonts/Play-regular.fntdata"/><Relationship Id="rId17" Type="http://schemas.openxmlformats.org/officeDocument/2006/relationships/slide" Target="slides/slide13.xml"/><Relationship Id="rId39" Type="http://schemas.openxmlformats.org/officeDocument/2006/relationships/font" Target="fonts/NotoSansSymbols-bold.fntdata"/><Relationship Id="rId16" Type="http://schemas.openxmlformats.org/officeDocument/2006/relationships/slide" Target="slides/slide12.xml"/><Relationship Id="rId38" Type="http://schemas.openxmlformats.org/officeDocument/2006/relationships/font" Target="fonts/NotoSansSymbols-regular.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276600" cy="53657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4281488" y="0"/>
            <a:ext cx="3276600" cy="536575"/>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573088" y="1336675"/>
            <a:ext cx="6413500" cy="36083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755650" y="5145088"/>
            <a:ext cx="6048375" cy="42100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10155238"/>
            <a:ext cx="3276600" cy="536575"/>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4281488" y="10155238"/>
            <a:ext cx="3276600" cy="536575"/>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fr-FR"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p1:notes"/>
          <p:cNvSpPr txBox="1"/>
          <p:nvPr>
            <p:ph idx="1" type="body"/>
          </p:nvPr>
        </p:nvSpPr>
        <p:spPr>
          <a:xfrm>
            <a:off x="755650" y="5145088"/>
            <a:ext cx="6048375" cy="42100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 name="Google Shape;64;p1:notes"/>
          <p:cNvSpPr/>
          <p:nvPr>
            <p:ph idx="2" type="sldImg"/>
          </p:nvPr>
        </p:nvSpPr>
        <p:spPr>
          <a:xfrm>
            <a:off x="573088" y="1336675"/>
            <a:ext cx="6413500" cy="36083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10:notes"/>
          <p:cNvSpPr txBox="1"/>
          <p:nvPr>
            <p:ph idx="1" type="body"/>
          </p:nvPr>
        </p:nvSpPr>
        <p:spPr>
          <a:xfrm>
            <a:off x="755650" y="5145088"/>
            <a:ext cx="6048375" cy="42100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5" name="Google Shape;145;p10:notes"/>
          <p:cNvSpPr/>
          <p:nvPr>
            <p:ph idx="2" type="sldImg"/>
          </p:nvPr>
        </p:nvSpPr>
        <p:spPr>
          <a:xfrm>
            <a:off x="573088" y="1336675"/>
            <a:ext cx="6413500" cy="36083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11:notes"/>
          <p:cNvSpPr txBox="1"/>
          <p:nvPr>
            <p:ph idx="1" type="body"/>
          </p:nvPr>
        </p:nvSpPr>
        <p:spPr>
          <a:xfrm>
            <a:off x="755650" y="5145088"/>
            <a:ext cx="6048375" cy="42100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7" name="Google Shape;157;p11:notes"/>
          <p:cNvSpPr/>
          <p:nvPr>
            <p:ph idx="2" type="sldImg"/>
          </p:nvPr>
        </p:nvSpPr>
        <p:spPr>
          <a:xfrm>
            <a:off x="573088" y="1336675"/>
            <a:ext cx="6413500" cy="36083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12:notes"/>
          <p:cNvSpPr txBox="1"/>
          <p:nvPr>
            <p:ph idx="1" type="body"/>
          </p:nvPr>
        </p:nvSpPr>
        <p:spPr>
          <a:xfrm>
            <a:off x="755650" y="5145088"/>
            <a:ext cx="6048375" cy="42100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1" name="Google Shape;171;p12:notes"/>
          <p:cNvSpPr/>
          <p:nvPr>
            <p:ph idx="2" type="sldImg"/>
          </p:nvPr>
        </p:nvSpPr>
        <p:spPr>
          <a:xfrm>
            <a:off x="573088" y="1336675"/>
            <a:ext cx="6413500" cy="36083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13:notes"/>
          <p:cNvSpPr txBox="1"/>
          <p:nvPr>
            <p:ph idx="1" type="body"/>
          </p:nvPr>
        </p:nvSpPr>
        <p:spPr>
          <a:xfrm>
            <a:off x="755650" y="5145088"/>
            <a:ext cx="6048375" cy="42100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3" name="Google Shape;183;p13:notes"/>
          <p:cNvSpPr/>
          <p:nvPr>
            <p:ph idx="2" type="sldImg"/>
          </p:nvPr>
        </p:nvSpPr>
        <p:spPr>
          <a:xfrm>
            <a:off x="573088" y="1336675"/>
            <a:ext cx="6413500" cy="36083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14:notes"/>
          <p:cNvSpPr txBox="1"/>
          <p:nvPr>
            <p:ph idx="1" type="body"/>
          </p:nvPr>
        </p:nvSpPr>
        <p:spPr>
          <a:xfrm>
            <a:off x="755650" y="5145088"/>
            <a:ext cx="6048375" cy="42100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3" name="Google Shape;193;p14:notes"/>
          <p:cNvSpPr/>
          <p:nvPr>
            <p:ph idx="2" type="sldImg"/>
          </p:nvPr>
        </p:nvSpPr>
        <p:spPr>
          <a:xfrm>
            <a:off x="573088" y="1336675"/>
            <a:ext cx="6413500" cy="36083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15:notes"/>
          <p:cNvSpPr txBox="1"/>
          <p:nvPr>
            <p:ph idx="1" type="body"/>
          </p:nvPr>
        </p:nvSpPr>
        <p:spPr>
          <a:xfrm>
            <a:off x="755650" y="5145088"/>
            <a:ext cx="6048375" cy="42100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0" name="Google Shape;200;p15:notes"/>
          <p:cNvSpPr/>
          <p:nvPr>
            <p:ph idx="2" type="sldImg"/>
          </p:nvPr>
        </p:nvSpPr>
        <p:spPr>
          <a:xfrm>
            <a:off x="573088" y="1336675"/>
            <a:ext cx="6413500" cy="36083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16:notes"/>
          <p:cNvSpPr txBox="1"/>
          <p:nvPr>
            <p:ph idx="1" type="body"/>
          </p:nvPr>
        </p:nvSpPr>
        <p:spPr>
          <a:xfrm>
            <a:off x="755650" y="5145088"/>
            <a:ext cx="6048375" cy="42100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2" name="Google Shape;212;p16:notes"/>
          <p:cNvSpPr/>
          <p:nvPr>
            <p:ph idx="2" type="sldImg"/>
          </p:nvPr>
        </p:nvSpPr>
        <p:spPr>
          <a:xfrm>
            <a:off x="573088" y="1336675"/>
            <a:ext cx="6413500" cy="36083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17:notes"/>
          <p:cNvSpPr txBox="1"/>
          <p:nvPr>
            <p:ph idx="1" type="body"/>
          </p:nvPr>
        </p:nvSpPr>
        <p:spPr>
          <a:xfrm>
            <a:off x="755650" y="5145088"/>
            <a:ext cx="6048375" cy="42100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4" name="Google Shape;224;p17:notes"/>
          <p:cNvSpPr/>
          <p:nvPr>
            <p:ph idx="2" type="sldImg"/>
          </p:nvPr>
        </p:nvSpPr>
        <p:spPr>
          <a:xfrm>
            <a:off x="573088" y="1336675"/>
            <a:ext cx="6413500" cy="36083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18:notes"/>
          <p:cNvSpPr txBox="1"/>
          <p:nvPr>
            <p:ph idx="1" type="body"/>
          </p:nvPr>
        </p:nvSpPr>
        <p:spPr>
          <a:xfrm>
            <a:off x="755650" y="5145088"/>
            <a:ext cx="6048375" cy="42100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5" name="Google Shape;235;p18:notes"/>
          <p:cNvSpPr/>
          <p:nvPr>
            <p:ph idx="2" type="sldImg"/>
          </p:nvPr>
        </p:nvSpPr>
        <p:spPr>
          <a:xfrm>
            <a:off x="573088" y="1336675"/>
            <a:ext cx="6413500" cy="36083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19:notes"/>
          <p:cNvSpPr/>
          <p:nvPr>
            <p:ph idx="2" type="sldImg"/>
          </p:nvPr>
        </p:nvSpPr>
        <p:spPr>
          <a:xfrm>
            <a:off x="573088" y="1336675"/>
            <a:ext cx="6413500" cy="36083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5" name="Google Shape;245;p19:notes"/>
          <p:cNvSpPr txBox="1"/>
          <p:nvPr>
            <p:ph idx="1" type="body"/>
          </p:nvPr>
        </p:nvSpPr>
        <p:spPr>
          <a:xfrm>
            <a:off x="755650" y="5145088"/>
            <a:ext cx="6048375" cy="42100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lang="fr-FR" sz="1200">
                <a:solidFill>
                  <a:srgbClr val="000000"/>
                </a:solidFill>
              </a:rPr>
              <a:t>Ex : L</a:t>
            </a:r>
            <a:r>
              <a:rPr b="0" i="0" lang="fr-FR" sz="1200" u="none" strike="noStrike">
                <a:solidFill>
                  <a:srgbClr val="000000"/>
                </a:solidFill>
              </a:rPr>
              <a:t>es marécages. Au fil du temps, dans l’histoire française, la vision portée sur les marécages est essentiellement négative. Par crainte, méconnaissance et respect d’un certain caractère sacré dans un premier temps, puis à partir du XVIIIe siècle au développement d’un discours hygiéniste. Dans le même temps, quelques discours positifs se développent autour des marais, au Moyen- ge pour l’enjeu spirituel associé à ces milieux et pour les opportunités d’aménagement et d’exploitation qui s’y profilent. (Lydie Goeldner-Giadina). Les jeux vidéo rejouent pour une grande part les aspects “négatifs” traditionnellement associés aux marécages dans la mise en scène et les mécaniques associées à un niveau : à des écosystèmes spectaculaires s’additionnent des risques d’empoisonnement en marchant dans la boue ou en subissant une attaque, l’enlisement dans la vase, des ennemis empreints de l’imaginaire des zones humides de la sorcière aux chauves-souris en passant par les grenouilles empoisonnées et autres plantes carnivores… On peut noter également la consommation de plantes pour se protéger de certains méfaits prêtés aux marécages, évoquant des formes anciennes de médecine. Exemples : Dark Souls 3 (2016), Rayman 3 (2003).</a:t>
            </a:r>
            <a:endParaRPr/>
          </a:p>
          <a:p>
            <a:pPr indent="0" lvl="0" marL="0" rtl="0" algn="l">
              <a:spcBef>
                <a:spcPts val="0"/>
              </a:spcBef>
              <a:spcAft>
                <a:spcPts val="0"/>
              </a:spcAft>
              <a:buNone/>
            </a:pPr>
            <a:r>
              <a:t/>
            </a:r>
            <a:endParaRPr/>
          </a:p>
        </p:txBody>
      </p:sp>
      <p:sp>
        <p:nvSpPr>
          <p:cNvPr id="246" name="Google Shape;246;p19:notes"/>
          <p:cNvSpPr txBox="1"/>
          <p:nvPr>
            <p:ph idx="12" type="sldNum"/>
          </p:nvPr>
        </p:nvSpPr>
        <p:spPr>
          <a:xfrm>
            <a:off x="4281488" y="10155238"/>
            <a:ext cx="3276600" cy="536575"/>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p2:notes"/>
          <p:cNvSpPr txBox="1"/>
          <p:nvPr>
            <p:ph idx="1" type="body"/>
          </p:nvPr>
        </p:nvSpPr>
        <p:spPr>
          <a:xfrm>
            <a:off x="755650" y="5145088"/>
            <a:ext cx="6048375" cy="42100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 name="Google Shape;71;p2:notes"/>
          <p:cNvSpPr/>
          <p:nvPr>
            <p:ph idx="2" type="sldImg"/>
          </p:nvPr>
        </p:nvSpPr>
        <p:spPr>
          <a:xfrm>
            <a:off x="573088" y="1336675"/>
            <a:ext cx="6413500" cy="36083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20:notes"/>
          <p:cNvSpPr/>
          <p:nvPr>
            <p:ph idx="2" type="sldImg"/>
          </p:nvPr>
        </p:nvSpPr>
        <p:spPr>
          <a:xfrm>
            <a:off x="573088" y="1336675"/>
            <a:ext cx="6413500" cy="36083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8" name="Google Shape;258;p20:notes"/>
          <p:cNvSpPr txBox="1"/>
          <p:nvPr>
            <p:ph idx="1" type="body"/>
          </p:nvPr>
        </p:nvSpPr>
        <p:spPr>
          <a:xfrm>
            <a:off x="755650" y="5145088"/>
            <a:ext cx="6048375" cy="42100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lang="fr-FR" sz="1200">
                <a:solidFill>
                  <a:srgbClr val="000000"/>
                </a:solidFill>
              </a:rPr>
              <a:t>Ex : L</a:t>
            </a:r>
            <a:r>
              <a:rPr b="0" i="0" lang="fr-FR" sz="1200" u="none" strike="noStrike">
                <a:solidFill>
                  <a:srgbClr val="000000"/>
                </a:solidFill>
              </a:rPr>
              <a:t>es marécages. Au fil du temps, dans l’histoire française, la vision portée sur les marécages est essentiellement négative. Par crainte, méconnaissance et respect d’un certain caractère sacré dans un premier temps, puis à partir du XVIIIe siècle au développement d’un discours hygiéniste. Dans le même temps, quelques discours positifs se développent autour des marais, au Moyen- ge pour l’enjeu spirituel associé à ces milieux et pour les opportunités d’aménagement et d’exploitation qui s’y profilent. (Lydie Goeldner-Giadina). Les jeux vidéo rejouent pour une grande part les aspects “négatifs” traditionnellement associés aux marécages dans la mise en scène et les mécaniques associées à un niveau : à des écosystèmes spectaculaires s’additionnent des risques d’empoisonnement en marchant dans la boue ou en subissant une attaque, l’enlisement dans la vase, des ennemis empreints de l’imaginaire des zones humides de la sorcière aux chauves-souris en passant par les grenouilles empoisonnées et autres plantes carnivores… On peut noter également la consommation de plantes pour se protéger de certains méfaits prêtés aux marécages, évoquant des formes anciennes de médecine. Exemples : Dark Souls 3 (2016), Rayman 3 (2003).</a:t>
            </a:r>
            <a:endParaRPr/>
          </a:p>
          <a:p>
            <a:pPr indent="0" lvl="0" marL="0" rtl="0" algn="l">
              <a:spcBef>
                <a:spcPts val="0"/>
              </a:spcBef>
              <a:spcAft>
                <a:spcPts val="0"/>
              </a:spcAft>
              <a:buNone/>
            </a:pPr>
            <a:r>
              <a:t/>
            </a:r>
            <a:endParaRPr/>
          </a:p>
        </p:txBody>
      </p:sp>
      <p:sp>
        <p:nvSpPr>
          <p:cNvPr id="259" name="Google Shape;259;p20:notes"/>
          <p:cNvSpPr txBox="1"/>
          <p:nvPr>
            <p:ph idx="12" type="sldNum"/>
          </p:nvPr>
        </p:nvSpPr>
        <p:spPr>
          <a:xfrm>
            <a:off x="4281488" y="10155238"/>
            <a:ext cx="3276600" cy="536575"/>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21:notes"/>
          <p:cNvSpPr txBox="1"/>
          <p:nvPr>
            <p:ph idx="1" type="body"/>
          </p:nvPr>
        </p:nvSpPr>
        <p:spPr>
          <a:xfrm>
            <a:off x="755650" y="5145088"/>
            <a:ext cx="6048375" cy="42100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1" name="Google Shape;271;p21:notes"/>
          <p:cNvSpPr/>
          <p:nvPr>
            <p:ph idx="2" type="sldImg"/>
          </p:nvPr>
        </p:nvSpPr>
        <p:spPr>
          <a:xfrm>
            <a:off x="573088" y="1336675"/>
            <a:ext cx="6413500" cy="36083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22:notes"/>
          <p:cNvSpPr txBox="1"/>
          <p:nvPr>
            <p:ph idx="1" type="body"/>
          </p:nvPr>
        </p:nvSpPr>
        <p:spPr>
          <a:xfrm>
            <a:off x="755650" y="5145088"/>
            <a:ext cx="6048375" cy="42100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8" name="Google Shape;278;p22:notes"/>
          <p:cNvSpPr/>
          <p:nvPr>
            <p:ph idx="2" type="sldImg"/>
          </p:nvPr>
        </p:nvSpPr>
        <p:spPr>
          <a:xfrm>
            <a:off x="573088" y="1336675"/>
            <a:ext cx="6413500" cy="36083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23:notes"/>
          <p:cNvSpPr txBox="1"/>
          <p:nvPr>
            <p:ph idx="1" type="body"/>
          </p:nvPr>
        </p:nvSpPr>
        <p:spPr>
          <a:xfrm>
            <a:off x="755650" y="5145088"/>
            <a:ext cx="6048375" cy="42100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0" name="Google Shape;290;p23:notes"/>
          <p:cNvSpPr/>
          <p:nvPr>
            <p:ph idx="2" type="sldImg"/>
          </p:nvPr>
        </p:nvSpPr>
        <p:spPr>
          <a:xfrm>
            <a:off x="573088" y="1336675"/>
            <a:ext cx="6413500" cy="36083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24:notes"/>
          <p:cNvSpPr/>
          <p:nvPr>
            <p:ph idx="2" type="sldImg"/>
          </p:nvPr>
        </p:nvSpPr>
        <p:spPr>
          <a:xfrm>
            <a:off x="573088" y="1336675"/>
            <a:ext cx="6413500" cy="36083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2" name="Google Shape;302;p24:notes"/>
          <p:cNvSpPr txBox="1"/>
          <p:nvPr>
            <p:ph idx="1" type="body"/>
          </p:nvPr>
        </p:nvSpPr>
        <p:spPr>
          <a:xfrm>
            <a:off x="755650" y="5145088"/>
            <a:ext cx="6048375" cy="42100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lang="fr-FR" sz="1200">
                <a:solidFill>
                  <a:srgbClr val="000000"/>
                </a:solidFill>
              </a:rPr>
              <a:t>Ex : L</a:t>
            </a:r>
            <a:r>
              <a:rPr b="0" i="0" lang="fr-FR" sz="1200" u="none" strike="noStrike">
                <a:solidFill>
                  <a:srgbClr val="000000"/>
                </a:solidFill>
              </a:rPr>
              <a:t>es marécages. Au fil du temps, dans l’histoire française, la vision portée sur les marécages est essentiellement négative. Par crainte, méconnaissance et respect d’un certain caractère sacré dans un premier temps, puis à partir du XVIIIe siècle au développement d’un discours hygiéniste. Dans le même temps, quelques discours positifs se développent autour des marais, au Moyen- ge pour l’enjeu spirituel associé à ces milieux et pour les opportunités d’aménagement et d’exploitation qui s’y profilent. (Lydie Goeldner-Giadina). Les jeux vidéo rejouent pour une grande part les aspects “négatifs” traditionnellement associés aux marécages dans la mise en scène et les mécaniques associées à un niveau : à des écosystèmes spectaculaires s’additionnent des risques d’empoisonnement en marchant dans la boue ou en subissant une attaque, l’enlisement dans la vase, des ennemis empreints de l’imaginaire des zones humides de la sorcière aux chauves-souris en passant par les grenouilles empoisonnées et autres plantes carnivores… On peut noter également la consommation de plantes pour se protéger de certains méfaits prêtés aux marécages, évoquant des formes anciennes de médecine. Exemples : Dark Souls 3 (2016), Rayman 3 (2003).</a:t>
            </a:r>
            <a:endParaRPr/>
          </a:p>
          <a:p>
            <a:pPr indent="0" lvl="0" marL="0" rtl="0" algn="l">
              <a:spcBef>
                <a:spcPts val="0"/>
              </a:spcBef>
              <a:spcAft>
                <a:spcPts val="0"/>
              </a:spcAft>
              <a:buNone/>
            </a:pPr>
            <a:r>
              <a:t/>
            </a:r>
            <a:endParaRPr/>
          </a:p>
        </p:txBody>
      </p:sp>
      <p:sp>
        <p:nvSpPr>
          <p:cNvPr id="303" name="Google Shape;303;p24:notes"/>
          <p:cNvSpPr txBox="1"/>
          <p:nvPr>
            <p:ph idx="12" type="sldNum"/>
          </p:nvPr>
        </p:nvSpPr>
        <p:spPr>
          <a:xfrm>
            <a:off x="4281488" y="10155238"/>
            <a:ext cx="3276600" cy="536575"/>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25:notes"/>
          <p:cNvSpPr/>
          <p:nvPr>
            <p:ph idx="2" type="sldImg"/>
          </p:nvPr>
        </p:nvSpPr>
        <p:spPr>
          <a:xfrm>
            <a:off x="573088" y="1336675"/>
            <a:ext cx="6413500" cy="36083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5" name="Google Shape;315;p25:notes"/>
          <p:cNvSpPr txBox="1"/>
          <p:nvPr>
            <p:ph idx="1" type="body"/>
          </p:nvPr>
        </p:nvSpPr>
        <p:spPr>
          <a:xfrm>
            <a:off x="755650" y="5145088"/>
            <a:ext cx="6048375" cy="42100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lang="fr-FR" sz="1200">
                <a:solidFill>
                  <a:srgbClr val="000000"/>
                </a:solidFill>
              </a:rPr>
              <a:t>Ex : L</a:t>
            </a:r>
            <a:r>
              <a:rPr b="0" i="0" lang="fr-FR" sz="1200" u="none" strike="noStrike">
                <a:solidFill>
                  <a:srgbClr val="000000"/>
                </a:solidFill>
              </a:rPr>
              <a:t>es marécages. Au fil du temps, dans l’histoire française, la vision portée sur les marécages est essentiellement négative. Par crainte, méconnaissance et respect d’un certain caractère sacré dans un premier temps, puis à partir du XVIIIe siècle au développement d’un discours hygiéniste. Dans le même temps, quelques discours positifs se développent autour des marais, au Moyen- ge pour l’enjeu spirituel associé à ces milieux et pour les opportunités d’aménagement et d’exploitation qui s’y profilent. (Lydie Goeldner-Giadina). Les jeux vidéo rejouent pour une grande part les aspects “négatifs” traditionnellement associés aux marécages dans la mise en scène et les mécaniques associées à un niveau : à des écosystèmes spectaculaires s’additionnent des risques d’empoisonnement en marchant dans la boue ou en subissant une attaque, l’enlisement dans la vase, des ennemis empreints de l’imaginaire des zones humides de la sorcière aux chauves-souris en passant par les grenouilles empoisonnées et autres plantes carnivores… On peut noter également la consommation de plantes pour se protéger de certains méfaits prêtés aux marécages, évoquant des formes anciennes de médecine. Exemples : Dark Souls 3 (2016), Rayman 3 (2003).</a:t>
            </a:r>
            <a:endParaRPr/>
          </a:p>
          <a:p>
            <a:pPr indent="0" lvl="0" marL="0" rtl="0" algn="l">
              <a:spcBef>
                <a:spcPts val="0"/>
              </a:spcBef>
              <a:spcAft>
                <a:spcPts val="0"/>
              </a:spcAft>
              <a:buNone/>
            </a:pPr>
            <a:r>
              <a:t/>
            </a:r>
            <a:endParaRPr/>
          </a:p>
        </p:txBody>
      </p:sp>
      <p:sp>
        <p:nvSpPr>
          <p:cNvPr id="316" name="Google Shape;316;p25:notes"/>
          <p:cNvSpPr txBox="1"/>
          <p:nvPr>
            <p:ph idx="12" type="sldNum"/>
          </p:nvPr>
        </p:nvSpPr>
        <p:spPr>
          <a:xfrm>
            <a:off x="4281488" y="10155238"/>
            <a:ext cx="3276600" cy="536575"/>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26:notes"/>
          <p:cNvSpPr/>
          <p:nvPr>
            <p:ph idx="2" type="sldImg"/>
          </p:nvPr>
        </p:nvSpPr>
        <p:spPr>
          <a:xfrm>
            <a:off x="573088" y="1336675"/>
            <a:ext cx="6413500" cy="36083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8" name="Google Shape;328;p26:notes"/>
          <p:cNvSpPr txBox="1"/>
          <p:nvPr>
            <p:ph idx="1" type="body"/>
          </p:nvPr>
        </p:nvSpPr>
        <p:spPr>
          <a:xfrm>
            <a:off x="755650" y="5145088"/>
            <a:ext cx="6048375" cy="42100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lang="fr-FR" sz="1200">
                <a:solidFill>
                  <a:srgbClr val="000000"/>
                </a:solidFill>
              </a:rPr>
              <a:t>Ex : L</a:t>
            </a:r>
            <a:r>
              <a:rPr b="0" i="0" lang="fr-FR" sz="1200" u="none" strike="noStrike">
                <a:solidFill>
                  <a:srgbClr val="000000"/>
                </a:solidFill>
              </a:rPr>
              <a:t>es marécages. Au fil du temps, dans l’histoire française, la vision portée sur les marécages est essentiellement négative. Par crainte, méconnaissance et respect d’un certain caractère sacré dans un premier temps, puis à partir du XVIIIe siècle au développement d’un discours hygiéniste. Dans le même temps, quelques discours positifs se développent autour des marais, au Moyen- ge pour l’enjeu spirituel associé à ces milieux et pour les opportunités d’aménagement et d’exploitation qui s’y profilent. (Lydie Goeldner-Giadina). Les jeux vidéo rejouent pour une grande part les aspects “négatifs” traditionnellement associés aux marécages dans la mise en scène et les mécaniques associées à un niveau : à des écosystèmes spectaculaires s’additionnent des risques d’empoisonnement en marchant dans la boue ou en subissant une attaque, l’enlisement dans la vase, des ennemis empreints de l’imaginaire des zones humides de la sorcière aux chauves-souris en passant par les grenouilles empoisonnées et autres plantes carnivores… On peut noter également la consommation de plantes pour se protéger de certains méfaits prêtés aux marécages, évoquant des formes anciennes de médecine. Exemples : Dark Souls 3 (2016), Rayman 3 (2003).</a:t>
            </a:r>
            <a:endParaRPr/>
          </a:p>
          <a:p>
            <a:pPr indent="0" lvl="0" marL="0" rtl="0" algn="l">
              <a:spcBef>
                <a:spcPts val="0"/>
              </a:spcBef>
              <a:spcAft>
                <a:spcPts val="0"/>
              </a:spcAft>
              <a:buNone/>
            </a:pPr>
            <a:r>
              <a:t/>
            </a:r>
            <a:endParaRPr/>
          </a:p>
        </p:txBody>
      </p:sp>
      <p:sp>
        <p:nvSpPr>
          <p:cNvPr id="329" name="Google Shape;329;p26:notes"/>
          <p:cNvSpPr txBox="1"/>
          <p:nvPr>
            <p:ph idx="12" type="sldNum"/>
          </p:nvPr>
        </p:nvSpPr>
        <p:spPr>
          <a:xfrm>
            <a:off x="4281488" y="10155238"/>
            <a:ext cx="3276600" cy="536575"/>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27:notes"/>
          <p:cNvSpPr txBox="1"/>
          <p:nvPr>
            <p:ph idx="1" type="body"/>
          </p:nvPr>
        </p:nvSpPr>
        <p:spPr>
          <a:xfrm>
            <a:off x="755650" y="5145088"/>
            <a:ext cx="6048375" cy="42100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1" name="Google Shape;341;p27:notes"/>
          <p:cNvSpPr/>
          <p:nvPr>
            <p:ph idx="2" type="sldImg"/>
          </p:nvPr>
        </p:nvSpPr>
        <p:spPr>
          <a:xfrm>
            <a:off x="573088" y="1336675"/>
            <a:ext cx="6413500" cy="36083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3061e4d1214_0_8:notes"/>
          <p:cNvSpPr/>
          <p:nvPr>
            <p:ph idx="2" type="sldImg"/>
          </p:nvPr>
        </p:nvSpPr>
        <p:spPr>
          <a:xfrm>
            <a:off x="573088" y="1336675"/>
            <a:ext cx="6413400" cy="360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8" name="Google Shape;348;g3061e4d1214_0_8:notes"/>
          <p:cNvSpPr txBox="1"/>
          <p:nvPr>
            <p:ph idx="1" type="body"/>
          </p:nvPr>
        </p:nvSpPr>
        <p:spPr>
          <a:xfrm>
            <a:off x="755650" y="5145088"/>
            <a:ext cx="6048300" cy="4210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lang="fr-FR" sz="1200">
                <a:solidFill>
                  <a:srgbClr val="000000"/>
                </a:solidFill>
              </a:rPr>
              <a:t>Ex : L</a:t>
            </a:r>
            <a:r>
              <a:rPr b="0" i="0" lang="fr-FR" sz="1200" u="none" strike="noStrike">
                <a:solidFill>
                  <a:srgbClr val="000000"/>
                </a:solidFill>
              </a:rPr>
              <a:t>es marécages. Au fil du temps, dans l’histoire française, la vision portée sur les marécages est essentiellement négative. Par crainte, méconnaissance et respect d’un certain caractère sacré dans un premier temps, puis à partir du XVIIIe siècle au développement d’un discours hygiéniste. Dans le même temps, quelques discours positifs se développent autour des marais, au Moyen- ge pour l’enjeu spirituel associé à ces milieux et pour les opportunités d’aménagement et d’exploitation qui s’y profilent. (Lydie Goeldner-Giadina). Les jeux vidéo rejouent pour une grande part les aspects “négatifs” traditionnellement associés aux marécages dans la mise en scène et les mécaniques associées à un niveau : à des écosystèmes spectaculaires s’additionnent des risques d’empoisonnement en marchant dans la boue ou en subissant une attaque, l’enlisement dans la vase, des ennemis empreints de l’imaginaire des zones humides de la sorcière aux chauves-souris en passant par les grenouilles empoisonnées et autres plantes carnivores… On peut noter également la consommation de plantes pour se protéger de certains méfaits prêtés aux marécages, évoquant des formes anciennes de médecine. Exemples : Dark Souls 3 (2016), Rayman 3 (2003).</a:t>
            </a:r>
            <a:endParaRPr/>
          </a:p>
          <a:p>
            <a:pPr indent="0" lvl="0" marL="0" rtl="0" algn="l">
              <a:spcBef>
                <a:spcPts val="0"/>
              </a:spcBef>
              <a:spcAft>
                <a:spcPts val="0"/>
              </a:spcAft>
              <a:buNone/>
            </a:pPr>
            <a:r>
              <a:t/>
            </a:r>
            <a:endParaRPr/>
          </a:p>
        </p:txBody>
      </p:sp>
      <p:sp>
        <p:nvSpPr>
          <p:cNvPr id="349" name="Google Shape;349;g3061e4d1214_0_8:notes"/>
          <p:cNvSpPr txBox="1"/>
          <p:nvPr>
            <p:ph idx="12" type="sldNum"/>
          </p:nvPr>
        </p:nvSpPr>
        <p:spPr>
          <a:xfrm>
            <a:off x="4281488" y="10155238"/>
            <a:ext cx="3276600" cy="536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28:notes"/>
          <p:cNvSpPr/>
          <p:nvPr>
            <p:ph idx="2" type="sldImg"/>
          </p:nvPr>
        </p:nvSpPr>
        <p:spPr>
          <a:xfrm>
            <a:off x="573088" y="1336675"/>
            <a:ext cx="6413500" cy="36083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1" name="Google Shape;361;p28:notes"/>
          <p:cNvSpPr txBox="1"/>
          <p:nvPr>
            <p:ph idx="1" type="body"/>
          </p:nvPr>
        </p:nvSpPr>
        <p:spPr>
          <a:xfrm>
            <a:off x="755650" y="5145088"/>
            <a:ext cx="6048375" cy="42100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lang="fr-FR" sz="1200">
                <a:solidFill>
                  <a:srgbClr val="000000"/>
                </a:solidFill>
              </a:rPr>
              <a:t>Ex : L</a:t>
            </a:r>
            <a:r>
              <a:rPr b="0" i="0" lang="fr-FR" sz="1200" u="none" strike="noStrike">
                <a:solidFill>
                  <a:srgbClr val="000000"/>
                </a:solidFill>
              </a:rPr>
              <a:t>es marécages. Au fil du temps, dans l’histoire française, la vision portée sur les marécages est essentiellement négative. Par crainte, méconnaissance et respect d’un certain caractère sacré dans un premier temps, puis à partir du XVIIIe siècle au développement d’un discours hygiéniste. Dans le même temps, quelques discours positifs se développent autour des marais, au Moyen- ge pour l’enjeu spirituel associé à ces milieux et pour les opportunités d’aménagement et d’exploitation qui s’y profilent. (Lydie Goeldner-Giadina). Les jeux vidéo rejouent pour une grande part les aspects “négatifs” traditionnellement associés aux marécages dans la mise en scène et les mécaniques associées à un niveau : à des écosystèmes spectaculaires s’additionnent des risques d’empoisonnement en marchant dans la boue ou en subissant une attaque, l’enlisement dans la vase, des ennemis empreints de l’imaginaire des zones humides de la sorcière aux chauves-souris en passant par les grenouilles empoisonnées et autres plantes carnivores… On peut noter également la consommation de plantes pour se protéger de certains méfaits prêtés aux marécages, évoquant des formes anciennes de médecine. Exemples : Dark Souls 3 (2016), Rayman 3 (2003).</a:t>
            </a:r>
            <a:endParaRPr/>
          </a:p>
          <a:p>
            <a:pPr indent="0" lvl="0" marL="0" rtl="0" algn="l">
              <a:spcBef>
                <a:spcPts val="0"/>
              </a:spcBef>
              <a:spcAft>
                <a:spcPts val="0"/>
              </a:spcAft>
              <a:buNone/>
            </a:pPr>
            <a:r>
              <a:t/>
            </a:r>
            <a:endParaRPr/>
          </a:p>
        </p:txBody>
      </p:sp>
      <p:sp>
        <p:nvSpPr>
          <p:cNvPr id="362" name="Google Shape;362;p28:notes"/>
          <p:cNvSpPr txBox="1"/>
          <p:nvPr>
            <p:ph idx="12" type="sldNum"/>
          </p:nvPr>
        </p:nvSpPr>
        <p:spPr>
          <a:xfrm>
            <a:off x="4281488" y="10155238"/>
            <a:ext cx="3276600" cy="536575"/>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p3:notes"/>
          <p:cNvSpPr txBox="1"/>
          <p:nvPr>
            <p:ph idx="1" type="body"/>
          </p:nvPr>
        </p:nvSpPr>
        <p:spPr>
          <a:xfrm>
            <a:off x="755650" y="5145088"/>
            <a:ext cx="6048375" cy="42100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 name="Google Shape;79;p3:notes"/>
          <p:cNvSpPr/>
          <p:nvPr>
            <p:ph idx="2" type="sldImg"/>
          </p:nvPr>
        </p:nvSpPr>
        <p:spPr>
          <a:xfrm>
            <a:off x="573088" y="1336675"/>
            <a:ext cx="6413500" cy="36083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3061e4d1214_0_29:notes"/>
          <p:cNvSpPr txBox="1"/>
          <p:nvPr>
            <p:ph idx="1" type="body"/>
          </p:nvPr>
        </p:nvSpPr>
        <p:spPr>
          <a:xfrm>
            <a:off x="755650" y="5145088"/>
            <a:ext cx="6048300" cy="4210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4" name="Google Shape;374;g3061e4d1214_0_29:notes"/>
          <p:cNvSpPr/>
          <p:nvPr>
            <p:ph idx="2" type="sldImg"/>
          </p:nvPr>
        </p:nvSpPr>
        <p:spPr>
          <a:xfrm>
            <a:off x="573088" y="1336675"/>
            <a:ext cx="6413400" cy="36084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3061e4d1214_0_47:notes"/>
          <p:cNvSpPr txBox="1"/>
          <p:nvPr>
            <p:ph idx="1" type="body"/>
          </p:nvPr>
        </p:nvSpPr>
        <p:spPr>
          <a:xfrm>
            <a:off x="755650" y="5145088"/>
            <a:ext cx="6048300" cy="4210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1" name="Google Shape;381;g3061e4d1214_0_47:notes"/>
          <p:cNvSpPr/>
          <p:nvPr>
            <p:ph idx="2" type="sldImg"/>
          </p:nvPr>
        </p:nvSpPr>
        <p:spPr>
          <a:xfrm>
            <a:off x="573088" y="1336675"/>
            <a:ext cx="6413400" cy="36084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p4:notes"/>
          <p:cNvSpPr txBox="1"/>
          <p:nvPr>
            <p:ph idx="1" type="body"/>
          </p:nvPr>
        </p:nvSpPr>
        <p:spPr>
          <a:xfrm>
            <a:off x="755650" y="5145088"/>
            <a:ext cx="6048375" cy="42100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 name="Google Shape;87;p4:notes"/>
          <p:cNvSpPr/>
          <p:nvPr>
            <p:ph idx="2" type="sldImg"/>
          </p:nvPr>
        </p:nvSpPr>
        <p:spPr>
          <a:xfrm>
            <a:off x="573088" y="1336675"/>
            <a:ext cx="6413500" cy="36083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5:notes"/>
          <p:cNvSpPr txBox="1"/>
          <p:nvPr>
            <p:ph idx="1" type="body"/>
          </p:nvPr>
        </p:nvSpPr>
        <p:spPr>
          <a:xfrm>
            <a:off x="755650" y="5145088"/>
            <a:ext cx="6048375" cy="42100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 name="Google Shape;95;p5:notes"/>
          <p:cNvSpPr/>
          <p:nvPr>
            <p:ph idx="2" type="sldImg"/>
          </p:nvPr>
        </p:nvSpPr>
        <p:spPr>
          <a:xfrm>
            <a:off x="573088" y="1336675"/>
            <a:ext cx="6413500" cy="36083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6:notes"/>
          <p:cNvSpPr txBox="1"/>
          <p:nvPr>
            <p:ph idx="1" type="body"/>
          </p:nvPr>
        </p:nvSpPr>
        <p:spPr>
          <a:xfrm>
            <a:off x="755650" y="5145088"/>
            <a:ext cx="6048375" cy="42100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 name="Google Shape;104;p6:notes"/>
          <p:cNvSpPr/>
          <p:nvPr>
            <p:ph idx="2" type="sldImg"/>
          </p:nvPr>
        </p:nvSpPr>
        <p:spPr>
          <a:xfrm>
            <a:off x="573088" y="1336675"/>
            <a:ext cx="6413500" cy="36083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7:notes"/>
          <p:cNvSpPr txBox="1"/>
          <p:nvPr>
            <p:ph idx="1" type="body"/>
          </p:nvPr>
        </p:nvSpPr>
        <p:spPr>
          <a:xfrm>
            <a:off x="755650" y="5145088"/>
            <a:ext cx="6048375" cy="42100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 name="Google Shape;111;p7:notes"/>
          <p:cNvSpPr/>
          <p:nvPr>
            <p:ph idx="2" type="sldImg"/>
          </p:nvPr>
        </p:nvSpPr>
        <p:spPr>
          <a:xfrm>
            <a:off x="573088" y="1336675"/>
            <a:ext cx="6413500" cy="36083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8:notes"/>
          <p:cNvSpPr txBox="1"/>
          <p:nvPr>
            <p:ph idx="1" type="body"/>
          </p:nvPr>
        </p:nvSpPr>
        <p:spPr>
          <a:xfrm>
            <a:off x="755650" y="5145088"/>
            <a:ext cx="6048375" cy="42100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3" name="Google Shape;123;p8:notes"/>
          <p:cNvSpPr/>
          <p:nvPr>
            <p:ph idx="2" type="sldImg"/>
          </p:nvPr>
        </p:nvSpPr>
        <p:spPr>
          <a:xfrm>
            <a:off x="573088" y="1336675"/>
            <a:ext cx="6413500" cy="36083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9:notes"/>
          <p:cNvSpPr txBox="1"/>
          <p:nvPr>
            <p:ph idx="1" type="body"/>
          </p:nvPr>
        </p:nvSpPr>
        <p:spPr>
          <a:xfrm>
            <a:off x="755650" y="5145088"/>
            <a:ext cx="6048375" cy="42100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3" name="Google Shape;133;p9:notes"/>
          <p:cNvSpPr/>
          <p:nvPr>
            <p:ph idx="2" type="sldImg"/>
          </p:nvPr>
        </p:nvSpPr>
        <p:spPr>
          <a:xfrm>
            <a:off x="573088" y="1336675"/>
            <a:ext cx="6413500" cy="36083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over Content" type="twoObjOverTx">
  <p:cSld name="TWO_OBJECTS_OVER_TEXT">
    <p:spTree>
      <p:nvGrpSpPr>
        <p:cNvPr id="14" name="Shape 14"/>
        <p:cNvGrpSpPr/>
        <p:nvPr/>
      </p:nvGrpSpPr>
      <p:grpSpPr>
        <a:xfrm>
          <a:off x="0" y="0"/>
          <a:ext cx="0" cy="0"/>
          <a:chOff x="0" y="0"/>
          <a:chExt cx="0" cy="0"/>
        </a:xfrm>
      </p:grpSpPr>
      <p:sp>
        <p:nvSpPr>
          <p:cNvPr id="15" name="Google Shape;15;p30"/>
          <p:cNvSpPr txBox="1"/>
          <p:nvPr>
            <p:ph type="title"/>
          </p:nvPr>
        </p:nvSpPr>
        <p:spPr>
          <a:xfrm>
            <a:off x="504000" y="226080"/>
            <a:ext cx="9071640" cy="94608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 name="Google Shape;16;p30"/>
          <p:cNvSpPr txBox="1"/>
          <p:nvPr>
            <p:ph idx="1" type="body"/>
          </p:nvPr>
        </p:nvSpPr>
        <p:spPr>
          <a:xfrm>
            <a:off x="504000" y="1326600"/>
            <a:ext cx="2160000" cy="7477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 name="Google Shape;17;p30"/>
          <p:cNvSpPr txBox="1"/>
          <p:nvPr>
            <p:ph idx="2" type="body"/>
          </p:nvPr>
        </p:nvSpPr>
        <p:spPr>
          <a:xfrm>
            <a:off x="2772360" y="1326600"/>
            <a:ext cx="2160000" cy="7477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 name="Google Shape;18;p30"/>
          <p:cNvSpPr txBox="1"/>
          <p:nvPr>
            <p:ph idx="3" type="body"/>
          </p:nvPr>
        </p:nvSpPr>
        <p:spPr>
          <a:xfrm>
            <a:off x="504000" y="2145600"/>
            <a:ext cx="4426560" cy="7477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over Content" type="objOverTx">
  <p:cSld name="OBJECT_OVER_TEXT">
    <p:spTree>
      <p:nvGrpSpPr>
        <p:cNvPr id="44" name="Shape 44"/>
        <p:cNvGrpSpPr/>
        <p:nvPr/>
      </p:nvGrpSpPr>
      <p:grpSpPr>
        <a:xfrm>
          <a:off x="0" y="0"/>
          <a:ext cx="0" cy="0"/>
          <a:chOff x="0" y="0"/>
          <a:chExt cx="0" cy="0"/>
        </a:xfrm>
      </p:grpSpPr>
      <p:sp>
        <p:nvSpPr>
          <p:cNvPr id="45" name="Google Shape;45;p39"/>
          <p:cNvSpPr txBox="1"/>
          <p:nvPr>
            <p:ph type="title"/>
          </p:nvPr>
        </p:nvSpPr>
        <p:spPr>
          <a:xfrm>
            <a:off x="504000" y="226080"/>
            <a:ext cx="9071640" cy="94608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39"/>
          <p:cNvSpPr txBox="1"/>
          <p:nvPr>
            <p:ph idx="1" type="body"/>
          </p:nvPr>
        </p:nvSpPr>
        <p:spPr>
          <a:xfrm>
            <a:off x="504000" y="1326600"/>
            <a:ext cx="4426560" cy="7477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39"/>
          <p:cNvSpPr txBox="1"/>
          <p:nvPr>
            <p:ph idx="2" type="body"/>
          </p:nvPr>
        </p:nvSpPr>
        <p:spPr>
          <a:xfrm>
            <a:off x="504000" y="2145600"/>
            <a:ext cx="4426560" cy="7477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4 Content" type="fourObj">
  <p:cSld name="FOUR_OBJECTS">
    <p:spTree>
      <p:nvGrpSpPr>
        <p:cNvPr id="48" name="Shape 48"/>
        <p:cNvGrpSpPr/>
        <p:nvPr/>
      </p:nvGrpSpPr>
      <p:grpSpPr>
        <a:xfrm>
          <a:off x="0" y="0"/>
          <a:ext cx="0" cy="0"/>
          <a:chOff x="0" y="0"/>
          <a:chExt cx="0" cy="0"/>
        </a:xfrm>
      </p:grpSpPr>
      <p:sp>
        <p:nvSpPr>
          <p:cNvPr id="49" name="Google Shape;49;p40"/>
          <p:cNvSpPr txBox="1"/>
          <p:nvPr>
            <p:ph type="title"/>
          </p:nvPr>
        </p:nvSpPr>
        <p:spPr>
          <a:xfrm>
            <a:off x="504000" y="226080"/>
            <a:ext cx="9071640" cy="94608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 name="Google Shape;50;p40"/>
          <p:cNvSpPr txBox="1"/>
          <p:nvPr>
            <p:ph idx="1" type="body"/>
          </p:nvPr>
        </p:nvSpPr>
        <p:spPr>
          <a:xfrm>
            <a:off x="504000" y="1326600"/>
            <a:ext cx="2160000" cy="7477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 name="Google Shape;51;p40"/>
          <p:cNvSpPr txBox="1"/>
          <p:nvPr>
            <p:ph idx="2" type="body"/>
          </p:nvPr>
        </p:nvSpPr>
        <p:spPr>
          <a:xfrm>
            <a:off x="2772360" y="1326600"/>
            <a:ext cx="2160000" cy="7477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 name="Google Shape;52;p40"/>
          <p:cNvSpPr txBox="1"/>
          <p:nvPr>
            <p:ph idx="3" type="body"/>
          </p:nvPr>
        </p:nvSpPr>
        <p:spPr>
          <a:xfrm>
            <a:off x="504000" y="2145600"/>
            <a:ext cx="2160000" cy="7477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 name="Google Shape;53;p40"/>
          <p:cNvSpPr txBox="1"/>
          <p:nvPr>
            <p:ph idx="4" type="body"/>
          </p:nvPr>
        </p:nvSpPr>
        <p:spPr>
          <a:xfrm>
            <a:off x="2772360" y="2145600"/>
            <a:ext cx="2160000" cy="7477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6 Content">
  <p:cSld name="Title, 6 Content">
    <p:spTree>
      <p:nvGrpSpPr>
        <p:cNvPr id="54" name="Shape 54"/>
        <p:cNvGrpSpPr/>
        <p:nvPr/>
      </p:nvGrpSpPr>
      <p:grpSpPr>
        <a:xfrm>
          <a:off x="0" y="0"/>
          <a:ext cx="0" cy="0"/>
          <a:chOff x="0" y="0"/>
          <a:chExt cx="0" cy="0"/>
        </a:xfrm>
      </p:grpSpPr>
      <p:sp>
        <p:nvSpPr>
          <p:cNvPr id="55" name="Google Shape;55;p41"/>
          <p:cNvSpPr txBox="1"/>
          <p:nvPr>
            <p:ph type="title"/>
          </p:nvPr>
        </p:nvSpPr>
        <p:spPr>
          <a:xfrm>
            <a:off x="504000" y="226080"/>
            <a:ext cx="9071640" cy="94608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41"/>
          <p:cNvSpPr txBox="1"/>
          <p:nvPr>
            <p:ph idx="1" type="body"/>
          </p:nvPr>
        </p:nvSpPr>
        <p:spPr>
          <a:xfrm>
            <a:off x="504000" y="1326600"/>
            <a:ext cx="1425240" cy="7477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 name="Google Shape;57;p41"/>
          <p:cNvSpPr txBox="1"/>
          <p:nvPr>
            <p:ph idx="2" type="body"/>
          </p:nvPr>
        </p:nvSpPr>
        <p:spPr>
          <a:xfrm>
            <a:off x="2000880" y="1326600"/>
            <a:ext cx="1425240" cy="7477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 name="Google Shape;58;p41"/>
          <p:cNvSpPr txBox="1"/>
          <p:nvPr>
            <p:ph idx="3" type="body"/>
          </p:nvPr>
        </p:nvSpPr>
        <p:spPr>
          <a:xfrm>
            <a:off x="3497760" y="1326600"/>
            <a:ext cx="1425240" cy="7477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 name="Google Shape;59;p41"/>
          <p:cNvSpPr txBox="1"/>
          <p:nvPr>
            <p:ph idx="4" type="body"/>
          </p:nvPr>
        </p:nvSpPr>
        <p:spPr>
          <a:xfrm>
            <a:off x="504000" y="2145600"/>
            <a:ext cx="1425240" cy="7477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 name="Google Shape;60;p41"/>
          <p:cNvSpPr txBox="1"/>
          <p:nvPr>
            <p:ph idx="5" type="body"/>
          </p:nvPr>
        </p:nvSpPr>
        <p:spPr>
          <a:xfrm>
            <a:off x="2000880" y="2145600"/>
            <a:ext cx="1425240" cy="7477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 name="Google Shape;61;p41"/>
          <p:cNvSpPr txBox="1"/>
          <p:nvPr>
            <p:ph idx="6" type="body"/>
          </p:nvPr>
        </p:nvSpPr>
        <p:spPr>
          <a:xfrm>
            <a:off x="3497760" y="2145600"/>
            <a:ext cx="1425240" cy="7477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19" name="Shape 19"/>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x">
  <p:cSld name="TITLE_AND_BODY">
    <p:spTree>
      <p:nvGrpSpPr>
        <p:cNvPr id="20" name="Shape 20"/>
        <p:cNvGrpSpPr/>
        <p:nvPr/>
      </p:nvGrpSpPr>
      <p:grpSpPr>
        <a:xfrm>
          <a:off x="0" y="0"/>
          <a:ext cx="0" cy="0"/>
          <a:chOff x="0" y="0"/>
          <a:chExt cx="0" cy="0"/>
        </a:xfrm>
      </p:grpSpPr>
      <p:sp>
        <p:nvSpPr>
          <p:cNvPr id="21" name="Google Shape;21;p32"/>
          <p:cNvSpPr txBox="1"/>
          <p:nvPr>
            <p:ph type="title"/>
          </p:nvPr>
        </p:nvSpPr>
        <p:spPr>
          <a:xfrm>
            <a:off x="504000" y="226080"/>
            <a:ext cx="9071640" cy="94608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 name="Google Shape;22;p32"/>
          <p:cNvSpPr txBox="1"/>
          <p:nvPr>
            <p:ph idx="1" type="subTitle"/>
          </p:nvPr>
        </p:nvSpPr>
        <p:spPr>
          <a:xfrm>
            <a:off x="504000" y="1326600"/>
            <a:ext cx="4426560" cy="1568160"/>
          </a:xfrm>
          <a:prstGeom prst="rect">
            <a:avLst/>
          </a:prstGeom>
          <a:noFill/>
          <a:ln>
            <a:noFill/>
          </a:ln>
        </p:spPr>
        <p:txBody>
          <a:bodyPr anchorCtr="0" anchor="ctr" bIns="0" lIns="0" spcFirstLastPara="1" rIns="0" wrap="square" tIns="0">
            <a:noAutofit/>
          </a:bodyPr>
          <a:lstStyle>
            <a:lvl1pPr lvl="0" algn="l">
              <a:lnSpc>
                <a:spcPct val="90000"/>
              </a:lnSpc>
              <a:spcBef>
                <a:spcPts val="1000"/>
              </a:spcBef>
              <a:spcAft>
                <a:spcPts val="0"/>
              </a:spcAft>
              <a:buClr>
                <a:schemeClr val="dk1"/>
              </a:buClr>
              <a:buSzPts val="1800"/>
              <a:buChar char="•"/>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type="obj">
  <p:cSld name="OBJECT">
    <p:spTree>
      <p:nvGrpSpPr>
        <p:cNvPr id="23" name="Shape 23"/>
        <p:cNvGrpSpPr/>
        <p:nvPr/>
      </p:nvGrpSpPr>
      <p:grpSpPr>
        <a:xfrm>
          <a:off x="0" y="0"/>
          <a:ext cx="0" cy="0"/>
          <a:chOff x="0" y="0"/>
          <a:chExt cx="0" cy="0"/>
        </a:xfrm>
      </p:grpSpPr>
      <p:sp>
        <p:nvSpPr>
          <p:cNvPr id="24" name="Google Shape;24;p33"/>
          <p:cNvSpPr txBox="1"/>
          <p:nvPr>
            <p:ph type="title"/>
          </p:nvPr>
        </p:nvSpPr>
        <p:spPr>
          <a:xfrm>
            <a:off x="504000" y="226080"/>
            <a:ext cx="9071640" cy="94608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33"/>
          <p:cNvSpPr txBox="1"/>
          <p:nvPr>
            <p:ph idx="1" type="body"/>
          </p:nvPr>
        </p:nvSpPr>
        <p:spPr>
          <a:xfrm>
            <a:off x="504000" y="1326600"/>
            <a:ext cx="4426560" cy="156816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type="twoObj">
  <p:cSld name="TWO_OBJECTS">
    <p:spTree>
      <p:nvGrpSpPr>
        <p:cNvPr id="26" name="Shape 26"/>
        <p:cNvGrpSpPr/>
        <p:nvPr/>
      </p:nvGrpSpPr>
      <p:grpSpPr>
        <a:xfrm>
          <a:off x="0" y="0"/>
          <a:ext cx="0" cy="0"/>
          <a:chOff x="0" y="0"/>
          <a:chExt cx="0" cy="0"/>
        </a:xfrm>
      </p:grpSpPr>
      <p:sp>
        <p:nvSpPr>
          <p:cNvPr id="27" name="Google Shape;27;p34"/>
          <p:cNvSpPr txBox="1"/>
          <p:nvPr>
            <p:ph type="title"/>
          </p:nvPr>
        </p:nvSpPr>
        <p:spPr>
          <a:xfrm>
            <a:off x="504000" y="226080"/>
            <a:ext cx="9071640" cy="94608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 name="Google Shape;28;p34"/>
          <p:cNvSpPr txBox="1"/>
          <p:nvPr>
            <p:ph idx="1" type="body"/>
          </p:nvPr>
        </p:nvSpPr>
        <p:spPr>
          <a:xfrm>
            <a:off x="504000" y="1326600"/>
            <a:ext cx="2160000" cy="156816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 name="Google Shape;29;p34"/>
          <p:cNvSpPr txBox="1"/>
          <p:nvPr>
            <p:ph idx="2" type="body"/>
          </p:nvPr>
        </p:nvSpPr>
        <p:spPr>
          <a:xfrm>
            <a:off x="2772360" y="1326600"/>
            <a:ext cx="2160000" cy="156816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0" name="Shape 30"/>
        <p:cNvGrpSpPr/>
        <p:nvPr/>
      </p:nvGrpSpPr>
      <p:grpSpPr>
        <a:xfrm>
          <a:off x="0" y="0"/>
          <a:ext cx="0" cy="0"/>
          <a:chOff x="0" y="0"/>
          <a:chExt cx="0" cy="0"/>
        </a:xfrm>
      </p:grpSpPr>
      <p:sp>
        <p:nvSpPr>
          <p:cNvPr id="31" name="Google Shape;31;p35"/>
          <p:cNvSpPr txBox="1"/>
          <p:nvPr>
            <p:ph type="title"/>
          </p:nvPr>
        </p:nvSpPr>
        <p:spPr>
          <a:xfrm>
            <a:off x="504000" y="226080"/>
            <a:ext cx="9071640" cy="94608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Text" type="objOnly">
  <p:cSld name="OBJECT_ONLY">
    <p:spTree>
      <p:nvGrpSpPr>
        <p:cNvPr id="32" name="Shape 32"/>
        <p:cNvGrpSpPr/>
        <p:nvPr/>
      </p:nvGrpSpPr>
      <p:grpSpPr>
        <a:xfrm>
          <a:off x="0" y="0"/>
          <a:ext cx="0" cy="0"/>
          <a:chOff x="0" y="0"/>
          <a:chExt cx="0" cy="0"/>
        </a:xfrm>
      </p:grpSpPr>
      <p:sp>
        <p:nvSpPr>
          <p:cNvPr id="33" name="Google Shape;33;p36"/>
          <p:cNvSpPr txBox="1"/>
          <p:nvPr>
            <p:ph idx="1" type="subTitle"/>
          </p:nvPr>
        </p:nvSpPr>
        <p:spPr>
          <a:xfrm>
            <a:off x="504000" y="226080"/>
            <a:ext cx="9071640" cy="4386600"/>
          </a:xfrm>
          <a:prstGeom prst="rect">
            <a:avLst/>
          </a:prstGeom>
          <a:noFill/>
          <a:ln>
            <a:noFill/>
          </a:ln>
        </p:spPr>
        <p:txBody>
          <a:bodyPr anchorCtr="0" anchor="ctr" bIns="0" lIns="0" spcFirstLastPara="1" rIns="0" wrap="square" tIns="0">
            <a:noAutofit/>
          </a:bodyPr>
          <a:lstStyle>
            <a:lvl1pPr lvl="0" algn="l">
              <a:lnSpc>
                <a:spcPct val="90000"/>
              </a:lnSpc>
              <a:spcBef>
                <a:spcPts val="1000"/>
              </a:spcBef>
              <a:spcAft>
                <a:spcPts val="0"/>
              </a:spcAft>
              <a:buClr>
                <a:schemeClr val="dk1"/>
              </a:buClr>
              <a:buSzPts val="1800"/>
              <a:buChar char="•"/>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and Content" type="twoObjAndObj">
  <p:cSld name="TWO_OBJECTS_AND_OBJECT">
    <p:spTree>
      <p:nvGrpSpPr>
        <p:cNvPr id="34" name="Shape 34"/>
        <p:cNvGrpSpPr/>
        <p:nvPr/>
      </p:nvGrpSpPr>
      <p:grpSpPr>
        <a:xfrm>
          <a:off x="0" y="0"/>
          <a:ext cx="0" cy="0"/>
          <a:chOff x="0" y="0"/>
          <a:chExt cx="0" cy="0"/>
        </a:xfrm>
      </p:grpSpPr>
      <p:sp>
        <p:nvSpPr>
          <p:cNvPr id="35" name="Google Shape;35;p37"/>
          <p:cNvSpPr txBox="1"/>
          <p:nvPr>
            <p:ph type="title"/>
          </p:nvPr>
        </p:nvSpPr>
        <p:spPr>
          <a:xfrm>
            <a:off x="504000" y="226080"/>
            <a:ext cx="9071640" cy="94608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 name="Google Shape;36;p37"/>
          <p:cNvSpPr txBox="1"/>
          <p:nvPr>
            <p:ph idx="1" type="body"/>
          </p:nvPr>
        </p:nvSpPr>
        <p:spPr>
          <a:xfrm>
            <a:off x="504000" y="1326600"/>
            <a:ext cx="2160000" cy="7477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37"/>
          <p:cNvSpPr txBox="1"/>
          <p:nvPr>
            <p:ph idx="2" type="body"/>
          </p:nvPr>
        </p:nvSpPr>
        <p:spPr>
          <a:xfrm>
            <a:off x="2772360" y="1326600"/>
            <a:ext cx="2160000" cy="156816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 name="Google Shape;38;p37"/>
          <p:cNvSpPr txBox="1"/>
          <p:nvPr>
            <p:ph idx="3" type="body"/>
          </p:nvPr>
        </p:nvSpPr>
        <p:spPr>
          <a:xfrm>
            <a:off x="504000" y="2145600"/>
            <a:ext cx="2160000" cy="7477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2 Content" type="objAndTwoObj">
  <p:cSld name="OBJECT_AND_TWO_OBJECTS">
    <p:spTree>
      <p:nvGrpSpPr>
        <p:cNvPr id="39" name="Shape 39"/>
        <p:cNvGrpSpPr/>
        <p:nvPr/>
      </p:nvGrpSpPr>
      <p:grpSpPr>
        <a:xfrm>
          <a:off x="0" y="0"/>
          <a:ext cx="0" cy="0"/>
          <a:chOff x="0" y="0"/>
          <a:chExt cx="0" cy="0"/>
        </a:xfrm>
      </p:grpSpPr>
      <p:sp>
        <p:nvSpPr>
          <p:cNvPr id="40" name="Google Shape;40;p38"/>
          <p:cNvSpPr txBox="1"/>
          <p:nvPr>
            <p:ph type="title"/>
          </p:nvPr>
        </p:nvSpPr>
        <p:spPr>
          <a:xfrm>
            <a:off x="504000" y="226080"/>
            <a:ext cx="9071640" cy="94608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 name="Google Shape;41;p38"/>
          <p:cNvSpPr txBox="1"/>
          <p:nvPr>
            <p:ph idx="1" type="body"/>
          </p:nvPr>
        </p:nvSpPr>
        <p:spPr>
          <a:xfrm>
            <a:off x="504000" y="1326600"/>
            <a:ext cx="2160000" cy="156816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38"/>
          <p:cNvSpPr txBox="1"/>
          <p:nvPr>
            <p:ph idx="2" type="body"/>
          </p:nvPr>
        </p:nvSpPr>
        <p:spPr>
          <a:xfrm>
            <a:off x="2772360" y="1326600"/>
            <a:ext cx="2160000" cy="7477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 name="Google Shape;43;p38"/>
          <p:cNvSpPr txBox="1"/>
          <p:nvPr>
            <p:ph idx="3" type="body"/>
          </p:nvPr>
        </p:nvSpPr>
        <p:spPr>
          <a:xfrm>
            <a:off x="2772360" y="2145600"/>
            <a:ext cx="2160000" cy="7477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9"/>
          <p:cNvSpPr txBox="1"/>
          <p:nvPr>
            <p:ph type="title"/>
          </p:nvPr>
        </p:nvSpPr>
        <p:spPr>
          <a:xfrm>
            <a:off x="504000" y="226080"/>
            <a:ext cx="9071640" cy="94608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29"/>
          <p:cNvSpPr txBox="1"/>
          <p:nvPr>
            <p:ph idx="1" type="body"/>
          </p:nvPr>
        </p:nvSpPr>
        <p:spPr>
          <a:xfrm>
            <a:off x="504000" y="1326600"/>
            <a:ext cx="4426560" cy="1568160"/>
          </a:xfrm>
          <a:prstGeom prst="rect">
            <a:avLst/>
          </a:prstGeom>
          <a:noFill/>
          <a:ln>
            <a:noFill/>
          </a:ln>
        </p:spPr>
        <p:txBody>
          <a:bodyPr anchorCtr="0" anchor="t" bIns="0" lIns="0" spcFirstLastPara="1" rIns="0" wrap="square" tIns="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 name="Google Shape;12;p29"/>
          <p:cNvSpPr txBox="1"/>
          <p:nvPr>
            <p:ph idx="2" type="body"/>
          </p:nvPr>
        </p:nvSpPr>
        <p:spPr>
          <a:xfrm>
            <a:off x="5152680" y="1326600"/>
            <a:ext cx="4426560" cy="1568160"/>
          </a:xfrm>
          <a:prstGeom prst="rect">
            <a:avLst/>
          </a:prstGeom>
          <a:noFill/>
          <a:ln>
            <a:noFill/>
          </a:ln>
        </p:spPr>
        <p:txBody>
          <a:bodyPr anchorCtr="0" anchor="t" bIns="0" lIns="0" spcFirstLastPara="1" rIns="0" wrap="square" tIns="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3" name="Google Shape;13;p29"/>
          <p:cNvSpPr txBox="1"/>
          <p:nvPr>
            <p:ph idx="3" type="body"/>
          </p:nvPr>
        </p:nvSpPr>
        <p:spPr>
          <a:xfrm>
            <a:off x="504000" y="3044520"/>
            <a:ext cx="9071640" cy="1568160"/>
          </a:xfrm>
          <a:prstGeom prst="rect">
            <a:avLst/>
          </a:prstGeom>
          <a:noFill/>
          <a:ln>
            <a:noFill/>
          </a:ln>
        </p:spPr>
        <p:txBody>
          <a:bodyPr anchorCtr="0" anchor="t" bIns="0" lIns="0" spcFirstLastPara="1" rIns="0" wrap="square" tIns="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9.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jpg"/><Relationship Id="rId4" Type="http://schemas.openxmlformats.org/officeDocument/2006/relationships/image" Target="../media/image9.jpg"/><Relationship Id="rId5" Type="http://schemas.openxmlformats.org/officeDocument/2006/relationships/image" Target="../media/image12.jpg"/><Relationship Id="rId6" Type="http://schemas.openxmlformats.org/officeDocument/2006/relationships/image" Target="../media/image2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8.png"/><Relationship Id="rId4" Type="http://schemas.openxmlformats.org/officeDocument/2006/relationships/image" Target="../media/image15.jpg"/><Relationship Id="rId5" Type="http://schemas.openxmlformats.org/officeDocument/2006/relationships/image" Target="../media/image1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1.png"/><Relationship Id="rId4" Type="http://schemas.openxmlformats.org/officeDocument/2006/relationships/image" Target="../media/image17.png"/><Relationship Id="rId5"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7.png"/><Relationship Id="rId4" Type="http://schemas.openxmlformats.org/officeDocument/2006/relationships/image" Target="../media/image25.png"/><Relationship Id="rId5"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9.png"/><Relationship Id="rId4" Type="http://schemas.openxmlformats.org/officeDocument/2006/relationships/image" Target="../media/image51.png"/><Relationship Id="rId5" Type="http://schemas.openxmlformats.org/officeDocument/2006/relationships/image" Target="../media/image3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1.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7.png"/><Relationship Id="rId4" Type="http://schemas.openxmlformats.org/officeDocument/2006/relationships/image" Target="../media/image36.png"/><Relationship Id="rId5"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8.png"/><Relationship Id="rId4" Type="http://schemas.openxmlformats.org/officeDocument/2006/relationships/image" Target="../media/image23.png"/><Relationship Id="rId5" Type="http://schemas.openxmlformats.org/officeDocument/2006/relationships/image" Target="../media/image4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5.jpg"/><Relationship Id="rId4" Type="http://schemas.openxmlformats.org/officeDocument/2006/relationships/image" Target="../media/image46.jpg"/><Relationship Id="rId5" Type="http://schemas.openxmlformats.org/officeDocument/2006/relationships/image" Target="../media/image44.jpg"/><Relationship Id="rId6" Type="http://schemas.openxmlformats.org/officeDocument/2006/relationships/image" Target="../media/image5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58.jpg"/><Relationship Id="rId4" Type="http://schemas.openxmlformats.org/officeDocument/2006/relationships/image" Target="../media/image55.jpg"/><Relationship Id="rId5" Type="http://schemas.openxmlformats.org/officeDocument/2006/relationships/image" Target="../media/image47.jpg"/><Relationship Id="rId6" Type="http://schemas.openxmlformats.org/officeDocument/2006/relationships/image" Target="../media/image5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43.png"/><Relationship Id="rId4" Type="http://schemas.openxmlformats.org/officeDocument/2006/relationships/image" Target="../media/image41.png"/><Relationship Id="rId5" Type="http://schemas.openxmlformats.org/officeDocument/2006/relationships/image" Target="../media/image4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56.png"/><Relationship Id="rId4" Type="http://schemas.openxmlformats.org/officeDocument/2006/relationships/image" Target="../media/image53.png"/><Relationship Id="rId5" Type="http://schemas.openxmlformats.org/officeDocument/2006/relationships/image" Target="../media/image5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54.png"/><Relationship Id="rId4" Type="http://schemas.openxmlformats.org/officeDocument/2006/relationships/image" Target="../media/image45.png"/><Relationship Id="rId5" Type="http://schemas.openxmlformats.org/officeDocument/2006/relationships/image" Target="../media/image5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2.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60.png"/><Relationship Id="rId4" Type="http://schemas.openxmlformats.org/officeDocument/2006/relationships/image" Target="../media/image49.png"/><Relationship Id="rId5" Type="http://schemas.openxmlformats.org/officeDocument/2006/relationships/image" Target="../media/image6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2.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jpg"/><Relationship Id="rId4" Type="http://schemas.openxmlformats.org/officeDocument/2006/relationships/hyperlink" Target="mailto:lucas.friche@univ-lorraine.fr" TargetMode="External"/><Relationship Id="rId5" Type="http://schemas.openxmlformats.org/officeDocument/2006/relationships/hyperlink" Target="mailto:luca.friche@gmail.com"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8.jpg"/><Relationship Id="rId4" Type="http://schemas.openxmlformats.org/officeDocument/2006/relationships/image" Target="../media/image1.jpg"/><Relationship Id="rId5" Type="http://schemas.openxmlformats.org/officeDocument/2006/relationships/image" Target="../media/image6.jpg"/><Relationship Id="rId6" Type="http://schemas.openxmlformats.org/officeDocument/2006/relationships/image" Target="../media/image2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4.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5.jpg"/><Relationship Id="rId4" Type="http://schemas.openxmlformats.org/officeDocument/2006/relationships/image" Target="../media/image10.png"/><Relationship Id="rId5" Type="http://schemas.openxmlformats.org/officeDocument/2006/relationships/image" Target="../media/image2.jpg"/><Relationship Id="rId6" Type="http://schemas.openxmlformats.org/officeDocument/2006/relationships/image" Target="../media/image2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pic>
        <p:nvPicPr>
          <p:cNvPr id="66" name="Google Shape;66;p1"/>
          <p:cNvPicPr preferRelativeResize="0"/>
          <p:nvPr/>
        </p:nvPicPr>
        <p:blipFill rotWithShape="1">
          <a:blip r:embed="rId3">
            <a:alphaModFix/>
          </a:blip>
          <a:srcRect b="0" l="0" r="0" t="0"/>
          <a:stretch/>
        </p:blipFill>
        <p:spPr>
          <a:xfrm>
            <a:off x="0" y="360"/>
            <a:ext cx="10080000" cy="5689080"/>
          </a:xfrm>
          <a:prstGeom prst="rect">
            <a:avLst/>
          </a:prstGeom>
          <a:noFill/>
          <a:ln>
            <a:noFill/>
          </a:ln>
        </p:spPr>
      </p:pic>
      <p:sp>
        <p:nvSpPr>
          <p:cNvPr id="67" name="Google Shape;67;p1"/>
          <p:cNvSpPr/>
          <p:nvPr/>
        </p:nvSpPr>
        <p:spPr>
          <a:xfrm>
            <a:off x="361080" y="3960000"/>
            <a:ext cx="9358560" cy="1078560"/>
          </a:xfrm>
          <a:prstGeom prst="rect">
            <a:avLst/>
          </a:prstGeom>
          <a:solidFill>
            <a:srgbClr val="FFFFFF"/>
          </a:solidFill>
          <a:ln cap="flat" cmpd="sng" w="9525">
            <a:solidFill>
              <a:srgbClr val="3465A4"/>
            </a:solidFill>
            <a:prstDash val="solid"/>
            <a:round/>
            <a:headEnd len="sm" w="sm" type="none"/>
            <a:tailEnd len="sm" w="sm" type="none"/>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sp>
        <p:nvSpPr>
          <p:cNvPr id="68" name="Google Shape;68;p1"/>
          <p:cNvSpPr txBox="1"/>
          <p:nvPr>
            <p:ph type="title"/>
          </p:nvPr>
        </p:nvSpPr>
        <p:spPr>
          <a:xfrm>
            <a:off x="540000" y="4022640"/>
            <a:ext cx="9070200" cy="945000"/>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Clr>
                <a:srgbClr val="000000"/>
              </a:buClr>
              <a:buSzPts val="2800"/>
              <a:buFont typeface="Arial"/>
              <a:buNone/>
            </a:pPr>
            <a:r>
              <a:rPr b="0" lang="fr-FR" sz="2800" strike="noStrike">
                <a:solidFill>
                  <a:srgbClr val="000000"/>
                </a:solidFill>
                <a:latin typeface="Arial"/>
                <a:ea typeface="Arial"/>
                <a:cs typeface="Arial"/>
                <a:sym typeface="Arial"/>
              </a:rPr>
              <a:t>Vingt mille-lieux sous la Terre</a:t>
            </a:r>
            <a:br>
              <a:rPr b="0" lang="fr-FR" sz="2800" strike="noStrike">
                <a:solidFill>
                  <a:srgbClr val="000000"/>
                </a:solidFill>
                <a:latin typeface="Arial"/>
                <a:ea typeface="Arial"/>
                <a:cs typeface="Arial"/>
                <a:sym typeface="Arial"/>
              </a:rPr>
            </a:br>
            <a:r>
              <a:rPr b="0" i="0" lang="fr-FR" sz="1800" u="none" strike="noStrike">
                <a:solidFill>
                  <a:srgbClr val="00B0F0"/>
                </a:solidFill>
                <a:latin typeface="Arial"/>
                <a:ea typeface="Arial"/>
                <a:cs typeface="Arial"/>
                <a:sym typeface="Arial"/>
              </a:rPr>
              <a:t>Jeux vidéo et explorations de l’air, du sol et du sous-sol</a:t>
            </a:r>
            <a:endParaRPr b="0" sz="2800" strike="noStrike">
              <a:solidFill>
                <a:srgbClr val="00B0F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10"/>
          <p:cNvSpPr/>
          <p:nvPr/>
        </p:nvSpPr>
        <p:spPr>
          <a:xfrm>
            <a:off x="0" y="5111280"/>
            <a:ext cx="10078560" cy="287280"/>
          </a:xfrm>
          <a:prstGeom prst="rect">
            <a:avLst/>
          </a:prstGeom>
          <a:solidFill>
            <a:srgbClr val="1E9AED"/>
          </a:solidFill>
          <a:ln cap="flat" cmpd="sng" w="9525">
            <a:solidFill>
              <a:srgbClr val="9FC8EB"/>
            </a:solidFill>
            <a:prstDash val="solid"/>
            <a:round/>
            <a:headEnd len="sm" w="sm" type="none"/>
            <a:tailEnd len="sm" w="sm" type="none"/>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48" name="Google Shape;148;p10"/>
          <p:cNvSpPr txBox="1"/>
          <p:nvPr>
            <p:ph type="title"/>
          </p:nvPr>
        </p:nvSpPr>
        <p:spPr>
          <a:xfrm>
            <a:off x="180720" y="5436000"/>
            <a:ext cx="2589840" cy="17892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Clr>
                <a:srgbClr val="1E9AED"/>
              </a:buClr>
              <a:buSzPts val="900"/>
              <a:buFont typeface="Arial"/>
              <a:buNone/>
            </a:pPr>
            <a:r>
              <a:rPr b="0" lang="fr-FR" sz="900" strike="noStrike">
                <a:solidFill>
                  <a:srgbClr val="1E9AED"/>
                </a:solidFill>
                <a:latin typeface="Arial"/>
                <a:ea typeface="Arial"/>
                <a:cs typeface="Arial"/>
                <a:sym typeface="Arial"/>
              </a:rPr>
              <a:t>Festival International de Géographie</a:t>
            </a:r>
            <a:endParaRPr b="0" sz="900" strike="noStrike">
              <a:solidFill>
                <a:srgbClr val="000000"/>
              </a:solidFill>
              <a:latin typeface="Arial"/>
              <a:ea typeface="Arial"/>
              <a:cs typeface="Arial"/>
              <a:sym typeface="Arial"/>
            </a:endParaRPr>
          </a:p>
        </p:txBody>
      </p:sp>
      <p:sp>
        <p:nvSpPr>
          <p:cNvPr id="149" name="Google Shape;149;p10"/>
          <p:cNvSpPr txBox="1"/>
          <p:nvPr>
            <p:ph type="title"/>
          </p:nvPr>
        </p:nvSpPr>
        <p:spPr>
          <a:xfrm>
            <a:off x="7308720" y="5436360"/>
            <a:ext cx="2589840" cy="17892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Clr>
                <a:srgbClr val="1E9AED"/>
              </a:buClr>
              <a:buSzPts val="900"/>
              <a:buFont typeface="Arial"/>
              <a:buNone/>
            </a:pPr>
            <a:r>
              <a:rPr b="0" lang="fr-FR" sz="900" strike="noStrike">
                <a:solidFill>
                  <a:srgbClr val="1E9AED"/>
                </a:solidFill>
                <a:latin typeface="Arial"/>
                <a:ea typeface="Arial"/>
                <a:cs typeface="Arial"/>
                <a:sym typeface="Arial"/>
              </a:rPr>
              <a:t>35</a:t>
            </a:r>
            <a:r>
              <a:rPr b="0" baseline="30000" lang="fr-FR" sz="900" strike="noStrike">
                <a:solidFill>
                  <a:srgbClr val="1E9AED"/>
                </a:solidFill>
                <a:latin typeface="Arial"/>
                <a:ea typeface="Arial"/>
                <a:cs typeface="Arial"/>
                <a:sym typeface="Arial"/>
              </a:rPr>
              <a:t>e</a:t>
            </a:r>
            <a:r>
              <a:rPr b="0" lang="fr-FR" sz="900" strike="noStrike">
                <a:solidFill>
                  <a:srgbClr val="1E9AED"/>
                </a:solidFill>
                <a:latin typeface="Arial"/>
                <a:ea typeface="Arial"/>
                <a:cs typeface="Arial"/>
                <a:sym typeface="Arial"/>
              </a:rPr>
              <a:t> édition - 2024</a:t>
            </a:r>
            <a:endParaRPr b="0" sz="900" strike="noStrike">
              <a:solidFill>
                <a:srgbClr val="000000"/>
              </a:solidFill>
              <a:latin typeface="Arial"/>
              <a:ea typeface="Arial"/>
              <a:cs typeface="Arial"/>
              <a:sym typeface="Arial"/>
            </a:endParaRPr>
          </a:p>
        </p:txBody>
      </p:sp>
      <p:sp>
        <p:nvSpPr>
          <p:cNvPr id="150" name="Google Shape;150;p10"/>
          <p:cNvSpPr txBox="1"/>
          <p:nvPr/>
        </p:nvSpPr>
        <p:spPr>
          <a:xfrm>
            <a:off x="3543474" y="19132"/>
            <a:ext cx="2991611" cy="452431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fr-FR" sz="2400">
                <a:solidFill>
                  <a:srgbClr val="00B0F0"/>
                </a:solidFill>
                <a:latin typeface="Arial"/>
                <a:ea typeface="Arial"/>
                <a:cs typeface="Arial"/>
                <a:sym typeface="Arial"/>
              </a:rPr>
              <a:t>Narration, jeu et communication</a:t>
            </a:r>
            <a:endParaRPr/>
          </a:p>
          <a:p>
            <a:pPr indent="0" lvl="0" marL="0" marR="0" rtl="0" algn="ctr">
              <a:spcBef>
                <a:spcPts val="0"/>
              </a:spcBef>
              <a:spcAft>
                <a:spcPts val="0"/>
              </a:spcAft>
              <a:buNone/>
            </a:pPr>
            <a:r>
              <a:t/>
            </a:r>
            <a:endParaRPr sz="1600">
              <a:solidFill>
                <a:schemeClr val="dk1"/>
              </a:solidFill>
              <a:latin typeface="Arial"/>
              <a:ea typeface="Arial"/>
              <a:cs typeface="Arial"/>
              <a:sym typeface="Arial"/>
            </a:endParaRPr>
          </a:p>
          <a:p>
            <a:pPr indent="0" lvl="0" marL="0" marR="0" rtl="0" algn="ctr">
              <a:spcBef>
                <a:spcPts val="0"/>
              </a:spcBef>
              <a:spcAft>
                <a:spcPts val="0"/>
              </a:spcAft>
              <a:buNone/>
            </a:pPr>
            <a:r>
              <a:rPr lang="fr-FR" sz="1400">
                <a:solidFill>
                  <a:schemeClr val="dk1"/>
                </a:solidFill>
                <a:latin typeface="Arial"/>
                <a:ea typeface="Arial"/>
                <a:cs typeface="Arial"/>
                <a:sym typeface="Arial"/>
              </a:rPr>
              <a:t>La carte comme :</a:t>
            </a:r>
            <a:endParaRPr/>
          </a:p>
          <a:p>
            <a:pPr indent="-285750" lvl="0" marL="285750" marR="0" rtl="0" algn="ctr">
              <a:spcBef>
                <a:spcPts val="0"/>
              </a:spcBef>
              <a:spcAft>
                <a:spcPts val="0"/>
              </a:spcAft>
              <a:buClr>
                <a:schemeClr val="dk1"/>
              </a:buClr>
              <a:buSzPts val="1400"/>
              <a:buFont typeface="Noto Sans Symbols"/>
              <a:buChar char="❖"/>
            </a:pPr>
            <a:r>
              <a:rPr lang="fr-FR" sz="1400">
                <a:solidFill>
                  <a:schemeClr val="dk1"/>
                </a:solidFill>
                <a:latin typeface="Arial"/>
                <a:ea typeface="Arial"/>
                <a:cs typeface="Arial"/>
                <a:sym typeface="Arial"/>
              </a:rPr>
              <a:t>déploiement du régime narratif du jeu</a:t>
            </a:r>
            <a:endParaRPr/>
          </a:p>
          <a:p>
            <a:pPr indent="-285750" lvl="0" marL="285750" marR="0" rtl="0" algn="ctr">
              <a:spcBef>
                <a:spcPts val="0"/>
              </a:spcBef>
              <a:spcAft>
                <a:spcPts val="0"/>
              </a:spcAft>
              <a:buClr>
                <a:schemeClr val="dk1"/>
              </a:buClr>
              <a:buSzPts val="1400"/>
              <a:buFont typeface="Noto Sans Symbols"/>
              <a:buChar char="❖"/>
            </a:pPr>
            <a:r>
              <a:rPr lang="fr-FR" sz="1400">
                <a:solidFill>
                  <a:schemeClr val="dk1"/>
                </a:solidFill>
                <a:latin typeface="Arial"/>
                <a:ea typeface="Arial"/>
                <a:cs typeface="Arial"/>
                <a:sym typeface="Arial"/>
              </a:rPr>
              <a:t>interface créant du jeu et enjeu stratégique</a:t>
            </a:r>
            <a:endParaRPr/>
          </a:p>
          <a:p>
            <a:pPr indent="-285750" lvl="0" marL="285750" marR="0" rtl="0" algn="ctr">
              <a:spcBef>
                <a:spcPts val="0"/>
              </a:spcBef>
              <a:spcAft>
                <a:spcPts val="0"/>
              </a:spcAft>
              <a:buClr>
                <a:schemeClr val="dk1"/>
              </a:buClr>
              <a:buSzPts val="1400"/>
              <a:buFont typeface="Noto Sans Symbols"/>
              <a:buChar char="❖"/>
            </a:pPr>
            <a:r>
              <a:rPr lang="fr-FR" sz="1400">
                <a:solidFill>
                  <a:schemeClr val="dk1"/>
                </a:solidFill>
                <a:latin typeface="Arial"/>
                <a:ea typeface="Arial"/>
                <a:cs typeface="Arial"/>
                <a:sym typeface="Arial"/>
              </a:rPr>
              <a:t>interface de communication.</a:t>
            </a:r>
            <a:endParaRPr/>
          </a:p>
          <a:p>
            <a:pPr indent="0" lvl="0" marL="0" marR="0" rtl="0" algn="ctr">
              <a:spcBef>
                <a:spcPts val="0"/>
              </a:spcBef>
              <a:spcAft>
                <a:spcPts val="0"/>
              </a:spcAft>
              <a:buNone/>
            </a:pPr>
            <a:r>
              <a:t/>
            </a:r>
            <a:endParaRPr sz="1400">
              <a:solidFill>
                <a:schemeClr val="dk1"/>
              </a:solidFill>
              <a:latin typeface="Arial"/>
              <a:ea typeface="Arial"/>
              <a:cs typeface="Arial"/>
              <a:sym typeface="Arial"/>
            </a:endParaRPr>
          </a:p>
          <a:p>
            <a:pPr indent="0" lvl="0" marL="0" marR="0" rtl="0" algn="ctr">
              <a:spcBef>
                <a:spcPts val="0"/>
              </a:spcBef>
              <a:spcAft>
                <a:spcPts val="0"/>
              </a:spcAft>
              <a:buNone/>
            </a:pPr>
            <a:r>
              <a:rPr lang="fr-FR" sz="1400">
                <a:solidFill>
                  <a:schemeClr val="dk1"/>
                </a:solidFill>
                <a:latin typeface="Arial"/>
                <a:ea typeface="Arial"/>
                <a:cs typeface="Arial"/>
                <a:sym typeface="Arial"/>
              </a:rPr>
              <a:t>Des interfaces reprenant des codes et un langage cartographique + les impératifs propres au langage vidéoludique.</a:t>
            </a:r>
            <a:endParaRPr/>
          </a:p>
          <a:p>
            <a:pPr indent="0" lvl="0" marL="0" marR="0" rtl="0" algn="ctr">
              <a:spcBef>
                <a:spcPts val="0"/>
              </a:spcBef>
              <a:spcAft>
                <a:spcPts val="0"/>
              </a:spcAft>
              <a:buNone/>
            </a:pPr>
            <a:r>
              <a:t/>
            </a:r>
            <a:endParaRPr sz="1400">
              <a:solidFill>
                <a:schemeClr val="dk1"/>
              </a:solidFill>
              <a:latin typeface="Arial"/>
              <a:ea typeface="Arial"/>
              <a:cs typeface="Arial"/>
              <a:sym typeface="Arial"/>
            </a:endParaRPr>
          </a:p>
          <a:p>
            <a:pPr indent="0" lvl="0" marL="0" marR="0" rtl="0" algn="ctr">
              <a:spcBef>
                <a:spcPts val="0"/>
              </a:spcBef>
              <a:spcAft>
                <a:spcPts val="0"/>
              </a:spcAft>
              <a:buNone/>
            </a:pPr>
            <a:r>
              <a:rPr lang="fr-FR" sz="1400">
                <a:solidFill>
                  <a:schemeClr val="dk1"/>
                </a:solidFill>
                <a:latin typeface="Arial"/>
                <a:ea typeface="Arial"/>
                <a:cs typeface="Arial"/>
                <a:sym typeface="Arial"/>
              </a:rPr>
              <a:t>Quelles sémiologies pour répondre aux objectifs et contraintes cartographiques propres aux jeux vidéo ?</a:t>
            </a:r>
            <a:endParaRPr/>
          </a:p>
        </p:txBody>
      </p:sp>
      <p:pic>
        <p:nvPicPr>
          <p:cNvPr descr="Quick Look - StarCraft 2: Legacy of the Void (with Gameplay Video and ..." id="151" name="Google Shape;151;p10"/>
          <p:cNvPicPr preferRelativeResize="0"/>
          <p:nvPr/>
        </p:nvPicPr>
        <p:blipFill rotWithShape="1">
          <a:blip r:embed="rId3">
            <a:alphaModFix/>
          </a:blip>
          <a:srcRect b="0" l="0" r="10313" t="0"/>
          <a:stretch/>
        </p:blipFill>
        <p:spPr>
          <a:xfrm>
            <a:off x="179999" y="377365"/>
            <a:ext cx="3363475" cy="2110616"/>
          </a:xfrm>
          <a:prstGeom prst="rect">
            <a:avLst/>
          </a:prstGeom>
          <a:noFill/>
          <a:ln>
            <a:noFill/>
          </a:ln>
        </p:spPr>
      </p:pic>
      <p:pic>
        <p:nvPicPr>
          <p:cNvPr descr="Cartographers Play Video Games - A Review of the Map in The Legend of Zelda:  Breath of the Wild | Stamen" id="152" name="Google Shape;152;p10"/>
          <p:cNvPicPr preferRelativeResize="0"/>
          <p:nvPr/>
        </p:nvPicPr>
        <p:blipFill rotWithShape="1">
          <a:blip r:embed="rId4">
            <a:alphaModFix/>
          </a:blip>
          <a:srcRect b="0" l="0" r="0" t="0"/>
          <a:stretch/>
        </p:blipFill>
        <p:spPr>
          <a:xfrm>
            <a:off x="179999" y="2949606"/>
            <a:ext cx="3363475" cy="1891955"/>
          </a:xfrm>
          <a:prstGeom prst="rect">
            <a:avLst/>
          </a:prstGeom>
          <a:noFill/>
          <a:ln>
            <a:noFill/>
          </a:ln>
        </p:spPr>
      </p:pic>
      <p:pic>
        <p:nvPicPr>
          <p:cNvPr descr="Amnesia: The Bunker - PC Review" id="153" name="Google Shape;153;p10"/>
          <p:cNvPicPr preferRelativeResize="0"/>
          <p:nvPr/>
        </p:nvPicPr>
        <p:blipFill rotWithShape="1">
          <a:blip r:embed="rId5">
            <a:alphaModFix/>
          </a:blip>
          <a:srcRect b="0" l="0" r="0" t="0"/>
          <a:stretch/>
        </p:blipFill>
        <p:spPr>
          <a:xfrm>
            <a:off x="6534053" y="486662"/>
            <a:ext cx="3363475" cy="1892021"/>
          </a:xfrm>
          <a:prstGeom prst="rect">
            <a:avLst/>
          </a:prstGeom>
          <a:noFill/>
          <a:ln>
            <a:noFill/>
          </a:ln>
        </p:spPr>
      </p:pic>
      <p:pic>
        <p:nvPicPr>
          <p:cNvPr descr="Days Gone: How to use fast travel? | gamepressure.com" id="154" name="Google Shape;154;p10"/>
          <p:cNvPicPr preferRelativeResize="0"/>
          <p:nvPr/>
        </p:nvPicPr>
        <p:blipFill rotWithShape="1">
          <a:blip r:embed="rId6">
            <a:alphaModFix/>
          </a:blip>
          <a:srcRect b="0" l="0" r="0" t="0"/>
          <a:stretch/>
        </p:blipFill>
        <p:spPr>
          <a:xfrm>
            <a:off x="6530559" y="2785990"/>
            <a:ext cx="3371496" cy="189202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11"/>
          <p:cNvSpPr/>
          <p:nvPr/>
        </p:nvSpPr>
        <p:spPr>
          <a:xfrm>
            <a:off x="0" y="5111280"/>
            <a:ext cx="10078560" cy="287280"/>
          </a:xfrm>
          <a:prstGeom prst="rect">
            <a:avLst/>
          </a:prstGeom>
          <a:solidFill>
            <a:srgbClr val="1E9AED"/>
          </a:solidFill>
          <a:ln cap="flat" cmpd="sng" w="9525">
            <a:solidFill>
              <a:srgbClr val="9FC8EB"/>
            </a:solidFill>
            <a:prstDash val="solid"/>
            <a:round/>
            <a:headEnd len="sm" w="sm" type="none"/>
            <a:tailEnd len="sm" w="sm" type="none"/>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60" name="Google Shape;160;p11"/>
          <p:cNvSpPr txBox="1"/>
          <p:nvPr>
            <p:ph type="title"/>
          </p:nvPr>
        </p:nvSpPr>
        <p:spPr>
          <a:xfrm>
            <a:off x="180720" y="5436000"/>
            <a:ext cx="2589840" cy="17892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Clr>
                <a:srgbClr val="1E9AED"/>
              </a:buClr>
              <a:buSzPts val="900"/>
              <a:buFont typeface="Arial"/>
              <a:buNone/>
            </a:pPr>
            <a:r>
              <a:rPr b="0" lang="fr-FR" sz="900" strike="noStrike">
                <a:solidFill>
                  <a:srgbClr val="1E9AED"/>
                </a:solidFill>
                <a:latin typeface="Arial"/>
                <a:ea typeface="Arial"/>
                <a:cs typeface="Arial"/>
                <a:sym typeface="Arial"/>
              </a:rPr>
              <a:t>Festival International de Géographie</a:t>
            </a:r>
            <a:endParaRPr b="0" sz="900" strike="noStrike">
              <a:solidFill>
                <a:srgbClr val="000000"/>
              </a:solidFill>
              <a:latin typeface="Arial"/>
              <a:ea typeface="Arial"/>
              <a:cs typeface="Arial"/>
              <a:sym typeface="Arial"/>
            </a:endParaRPr>
          </a:p>
        </p:txBody>
      </p:sp>
      <p:sp>
        <p:nvSpPr>
          <p:cNvPr id="161" name="Google Shape;161;p11"/>
          <p:cNvSpPr txBox="1"/>
          <p:nvPr>
            <p:ph type="title"/>
          </p:nvPr>
        </p:nvSpPr>
        <p:spPr>
          <a:xfrm>
            <a:off x="7308720" y="5436360"/>
            <a:ext cx="2589840" cy="17892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Clr>
                <a:srgbClr val="1E9AED"/>
              </a:buClr>
              <a:buSzPts val="900"/>
              <a:buFont typeface="Arial"/>
              <a:buNone/>
            </a:pPr>
            <a:r>
              <a:rPr b="0" lang="fr-FR" sz="900" strike="noStrike">
                <a:solidFill>
                  <a:srgbClr val="1E9AED"/>
                </a:solidFill>
                <a:latin typeface="Arial"/>
                <a:ea typeface="Arial"/>
                <a:cs typeface="Arial"/>
                <a:sym typeface="Arial"/>
              </a:rPr>
              <a:t>35</a:t>
            </a:r>
            <a:r>
              <a:rPr b="0" baseline="30000" lang="fr-FR" sz="900" strike="noStrike">
                <a:solidFill>
                  <a:srgbClr val="1E9AED"/>
                </a:solidFill>
                <a:latin typeface="Arial"/>
                <a:ea typeface="Arial"/>
                <a:cs typeface="Arial"/>
                <a:sym typeface="Arial"/>
              </a:rPr>
              <a:t>e</a:t>
            </a:r>
            <a:r>
              <a:rPr b="0" lang="fr-FR" sz="900" strike="noStrike">
                <a:solidFill>
                  <a:srgbClr val="1E9AED"/>
                </a:solidFill>
                <a:latin typeface="Arial"/>
                <a:ea typeface="Arial"/>
                <a:cs typeface="Arial"/>
                <a:sym typeface="Arial"/>
              </a:rPr>
              <a:t> édition - 2024</a:t>
            </a:r>
            <a:endParaRPr b="0" sz="900" strike="noStrike">
              <a:solidFill>
                <a:srgbClr val="000000"/>
              </a:solidFill>
              <a:latin typeface="Arial"/>
              <a:ea typeface="Arial"/>
              <a:cs typeface="Arial"/>
              <a:sym typeface="Arial"/>
            </a:endParaRPr>
          </a:p>
        </p:txBody>
      </p:sp>
      <p:sp>
        <p:nvSpPr>
          <p:cNvPr id="162" name="Google Shape;162;p11"/>
          <p:cNvSpPr txBox="1"/>
          <p:nvPr/>
        </p:nvSpPr>
        <p:spPr>
          <a:xfrm>
            <a:off x="0" y="0"/>
            <a:ext cx="10078560" cy="830997"/>
          </a:xfrm>
          <a:prstGeom prst="rect">
            <a:avLst/>
          </a:prstGeom>
          <a:solidFill>
            <a:schemeClr val="accent6">
              <a:alpha val="49803"/>
            </a:schemeClr>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fr-FR" sz="2400">
                <a:solidFill>
                  <a:srgbClr val="00B0F0"/>
                </a:solidFill>
                <a:latin typeface="Arial"/>
                <a:ea typeface="Arial"/>
                <a:cs typeface="Arial"/>
                <a:sym typeface="Arial"/>
              </a:rPr>
              <a:t>Nouvelles représentations</a:t>
            </a:r>
            <a:endParaRPr/>
          </a:p>
          <a:p>
            <a:pPr indent="0" lvl="0" marL="0" marR="0" rtl="0" algn="ctr">
              <a:spcBef>
                <a:spcPts val="0"/>
              </a:spcBef>
              <a:spcAft>
                <a:spcPts val="0"/>
              </a:spcAft>
              <a:buNone/>
            </a:pPr>
            <a:r>
              <a:rPr b="1" lang="fr-FR" sz="2400">
                <a:solidFill>
                  <a:srgbClr val="00B0F0"/>
                </a:solidFill>
                <a:latin typeface="Arial"/>
                <a:ea typeface="Arial"/>
                <a:cs typeface="Arial"/>
                <a:sym typeface="Arial"/>
              </a:rPr>
              <a:t>du mouvement</a:t>
            </a:r>
            <a:endParaRPr sz="1600">
              <a:solidFill>
                <a:schemeClr val="lt1"/>
              </a:solidFill>
              <a:latin typeface="Arial"/>
              <a:ea typeface="Arial"/>
              <a:cs typeface="Arial"/>
              <a:sym typeface="Arial"/>
            </a:endParaRPr>
          </a:p>
        </p:txBody>
      </p:sp>
      <p:pic>
        <p:nvPicPr>
          <p:cNvPr descr="Final Fantasy VII (PSone) – Part 08 – The Chocobo Farm and Fort Condor –  DeadPark" id="163" name="Google Shape;163;p11"/>
          <p:cNvPicPr preferRelativeResize="0"/>
          <p:nvPr/>
        </p:nvPicPr>
        <p:blipFill rotWithShape="1">
          <a:blip r:embed="rId3">
            <a:alphaModFix/>
          </a:blip>
          <a:srcRect b="0" l="0" r="0" t="0"/>
          <a:stretch/>
        </p:blipFill>
        <p:spPr>
          <a:xfrm>
            <a:off x="198923" y="2445146"/>
            <a:ext cx="2931885" cy="2198914"/>
          </a:xfrm>
          <a:prstGeom prst="rect">
            <a:avLst/>
          </a:prstGeom>
          <a:noFill/>
          <a:ln>
            <a:noFill/>
          </a:ln>
        </p:spPr>
      </p:pic>
      <p:pic>
        <p:nvPicPr>
          <p:cNvPr descr="Valley | Breath of Fire Wiki | Fandom" id="164" name="Google Shape;164;p11"/>
          <p:cNvPicPr preferRelativeResize="0"/>
          <p:nvPr/>
        </p:nvPicPr>
        <p:blipFill rotWithShape="1">
          <a:blip r:embed="rId4">
            <a:alphaModFix/>
          </a:blip>
          <a:srcRect b="0" l="0" r="0" t="0"/>
          <a:stretch/>
        </p:blipFill>
        <p:spPr>
          <a:xfrm>
            <a:off x="6960187" y="2420830"/>
            <a:ext cx="2938373" cy="2223230"/>
          </a:xfrm>
          <a:prstGeom prst="rect">
            <a:avLst/>
          </a:prstGeom>
          <a:noFill/>
          <a:ln>
            <a:noFill/>
          </a:ln>
        </p:spPr>
      </p:pic>
      <p:pic>
        <p:nvPicPr>
          <p:cNvPr descr="Terraforming Guide with Full Process — Leia Leilani" id="165" name="Google Shape;165;p11"/>
          <p:cNvPicPr preferRelativeResize="0"/>
          <p:nvPr/>
        </p:nvPicPr>
        <p:blipFill rotWithShape="1">
          <a:blip r:embed="rId5">
            <a:alphaModFix/>
          </a:blip>
          <a:srcRect b="0" l="0" r="0" t="0"/>
          <a:stretch/>
        </p:blipFill>
        <p:spPr>
          <a:xfrm>
            <a:off x="3305730" y="2420830"/>
            <a:ext cx="3467100" cy="2223230"/>
          </a:xfrm>
          <a:prstGeom prst="rect">
            <a:avLst/>
          </a:prstGeom>
          <a:noFill/>
          <a:ln>
            <a:noFill/>
          </a:ln>
        </p:spPr>
      </p:pic>
      <p:sp>
        <p:nvSpPr>
          <p:cNvPr id="166" name="Google Shape;166;p11"/>
          <p:cNvSpPr txBox="1"/>
          <p:nvPr/>
        </p:nvSpPr>
        <p:spPr>
          <a:xfrm>
            <a:off x="98848" y="1298216"/>
            <a:ext cx="3113204" cy="150810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fr-FR" sz="1400" u="none" strike="noStrike">
                <a:solidFill>
                  <a:srgbClr val="000000"/>
                </a:solidFill>
                <a:latin typeface="Arial"/>
                <a:ea typeface="Arial"/>
                <a:cs typeface="Arial"/>
                <a:sym typeface="Arial"/>
              </a:rPr>
              <a:t>Représenter la territorialisation et la réticularité des espaces par des fonctionnalités inédites et des systèmes de navigations spécifiques.</a:t>
            </a:r>
            <a:endParaRPr b="0" sz="1400">
              <a:solidFill>
                <a:schemeClr val="dk1"/>
              </a:solidFill>
              <a:latin typeface="Arial"/>
              <a:ea typeface="Arial"/>
              <a:cs typeface="Arial"/>
              <a:sym typeface="Arial"/>
            </a:endParaRPr>
          </a:p>
          <a:p>
            <a:pPr indent="0" lvl="0" marL="0" marR="0" rtl="0" algn="l">
              <a:spcBef>
                <a:spcPts val="0"/>
              </a:spcBef>
              <a:spcAft>
                <a:spcPts val="0"/>
              </a:spcAft>
              <a:buNone/>
            </a:pPr>
            <a:br>
              <a:rPr lang="fr-FR" sz="1800">
                <a:solidFill>
                  <a:schemeClr val="dk1"/>
                </a:solidFill>
                <a:latin typeface="Arial"/>
                <a:ea typeface="Arial"/>
                <a:cs typeface="Arial"/>
                <a:sym typeface="Arial"/>
              </a:rPr>
            </a:br>
            <a:endParaRPr sz="1800">
              <a:solidFill>
                <a:schemeClr val="dk1"/>
              </a:solidFill>
              <a:latin typeface="Arial"/>
              <a:ea typeface="Arial"/>
              <a:cs typeface="Arial"/>
              <a:sym typeface="Arial"/>
            </a:endParaRPr>
          </a:p>
        </p:txBody>
      </p:sp>
      <p:sp>
        <p:nvSpPr>
          <p:cNvPr id="167" name="Google Shape;167;p11"/>
          <p:cNvSpPr txBox="1"/>
          <p:nvPr/>
        </p:nvSpPr>
        <p:spPr>
          <a:xfrm>
            <a:off x="3573614" y="1298216"/>
            <a:ext cx="2641045"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fr-FR" sz="1400" u="none" strike="noStrike">
                <a:solidFill>
                  <a:srgbClr val="000000"/>
                </a:solidFill>
                <a:latin typeface="Arial"/>
                <a:ea typeface="Arial"/>
                <a:cs typeface="Arial"/>
                <a:sym typeface="Arial"/>
              </a:rPr>
              <a:t>La </a:t>
            </a:r>
            <a:r>
              <a:rPr b="0" i="1" lang="fr-FR" sz="1400" u="none" strike="noStrike">
                <a:solidFill>
                  <a:srgbClr val="000000"/>
                </a:solidFill>
                <a:latin typeface="Arial"/>
                <a:ea typeface="Arial"/>
                <a:cs typeface="Arial"/>
                <a:sym typeface="Arial"/>
              </a:rPr>
              <a:t>world map</a:t>
            </a:r>
            <a:r>
              <a:rPr b="0" i="0" lang="fr-FR" sz="1400" u="none" strike="noStrike">
                <a:solidFill>
                  <a:srgbClr val="000000"/>
                </a:solidFill>
                <a:latin typeface="Arial"/>
                <a:ea typeface="Arial"/>
                <a:cs typeface="Arial"/>
                <a:sym typeface="Arial"/>
              </a:rPr>
              <a:t>, où la reproduction d’une topographie navigable du monde à partir de la carte.</a:t>
            </a:r>
            <a:endParaRPr sz="1400">
              <a:solidFill>
                <a:schemeClr val="dk1"/>
              </a:solidFill>
              <a:latin typeface="Arial"/>
              <a:ea typeface="Arial"/>
              <a:cs typeface="Arial"/>
              <a:sym typeface="Arial"/>
            </a:endParaRPr>
          </a:p>
        </p:txBody>
      </p:sp>
      <p:sp>
        <p:nvSpPr>
          <p:cNvPr id="168" name="Google Shape;168;p11"/>
          <p:cNvSpPr txBox="1"/>
          <p:nvPr/>
        </p:nvSpPr>
        <p:spPr>
          <a:xfrm>
            <a:off x="6859159" y="1298216"/>
            <a:ext cx="2938373"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400">
                <a:solidFill>
                  <a:schemeClr val="dk1"/>
                </a:solidFill>
                <a:latin typeface="Arial"/>
                <a:ea typeface="Arial"/>
                <a:cs typeface="Arial"/>
                <a:sym typeface="Arial"/>
              </a:rPr>
              <a:t>Le brouillard de guerre, héritage cartographique de la stratégie militaire.</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12"/>
          <p:cNvSpPr/>
          <p:nvPr/>
        </p:nvSpPr>
        <p:spPr>
          <a:xfrm>
            <a:off x="0" y="5111280"/>
            <a:ext cx="10078560" cy="287280"/>
          </a:xfrm>
          <a:prstGeom prst="rect">
            <a:avLst/>
          </a:prstGeom>
          <a:solidFill>
            <a:srgbClr val="1E9AED"/>
          </a:solidFill>
          <a:ln cap="flat" cmpd="sng" w="9525">
            <a:solidFill>
              <a:srgbClr val="9FC8EB"/>
            </a:solidFill>
            <a:prstDash val="solid"/>
            <a:round/>
            <a:headEnd len="sm" w="sm" type="none"/>
            <a:tailEnd len="sm" w="sm" type="none"/>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74" name="Google Shape;174;p12"/>
          <p:cNvSpPr txBox="1"/>
          <p:nvPr>
            <p:ph type="title"/>
          </p:nvPr>
        </p:nvSpPr>
        <p:spPr>
          <a:xfrm>
            <a:off x="180720" y="5436000"/>
            <a:ext cx="2589840" cy="17892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Clr>
                <a:srgbClr val="1E9AED"/>
              </a:buClr>
              <a:buSzPts val="900"/>
              <a:buFont typeface="Arial"/>
              <a:buNone/>
            </a:pPr>
            <a:r>
              <a:rPr b="0" lang="fr-FR" sz="900" strike="noStrike">
                <a:solidFill>
                  <a:srgbClr val="1E9AED"/>
                </a:solidFill>
                <a:latin typeface="Arial"/>
                <a:ea typeface="Arial"/>
                <a:cs typeface="Arial"/>
                <a:sym typeface="Arial"/>
              </a:rPr>
              <a:t>Festival International de Géographie</a:t>
            </a:r>
            <a:endParaRPr b="0" sz="900" strike="noStrike">
              <a:solidFill>
                <a:srgbClr val="000000"/>
              </a:solidFill>
              <a:latin typeface="Arial"/>
              <a:ea typeface="Arial"/>
              <a:cs typeface="Arial"/>
              <a:sym typeface="Arial"/>
            </a:endParaRPr>
          </a:p>
        </p:txBody>
      </p:sp>
      <p:sp>
        <p:nvSpPr>
          <p:cNvPr id="175" name="Google Shape;175;p12"/>
          <p:cNvSpPr txBox="1"/>
          <p:nvPr>
            <p:ph type="title"/>
          </p:nvPr>
        </p:nvSpPr>
        <p:spPr>
          <a:xfrm>
            <a:off x="7308720" y="5436360"/>
            <a:ext cx="2589840" cy="17892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Clr>
                <a:srgbClr val="1E9AED"/>
              </a:buClr>
              <a:buSzPts val="900"/>
              <a:buFont typeface="Arial"/>
              <a:buNone/>
            </a:pPr>
            <a:r>
              <a:rPr b="0" lang="fr-FR" sz="900" strike="noStrike">
                <a:solidFill>
                  <a:srgbClr val="1E9AED"/>
                </a:solidFill>
                <a:latin typeface="Arial"/>
                <a:ea typeface="Arial"/>
                <a:cs typeface="Arial"/>
                <a:sym typeface="Arial"/>
              </a:rPr>
              <a:t>35</a:t>
            </a:r>
            <a:r>
              <a:rPr b="0" baseline="30000" lang="fr-FR" sz="900" strike="noStrike">
                <a:solidFill>
                  <a:srgbClr val="1E9AED"/>
                </a:solidFill>
                <a:latin typeface="Arial"/>
                <a:ea typeface="Arial"/>
                <a:cs typeface="Arial"/>
                <a:sym typeface="Arial"/>
              </a:rPr>
              <a:t>e</a:t>
            </a:r>
            <a:r>
              <a:rPr b="0" lang="fr-FR" sz="900" strike="noStrike">
                <a:solidFill>
                  <a:srgbClr val="1E9AED"/>
                </a:solidFill>
                <a:latin typeface="Arial"/>
                <a:ea typeface="Arial"/>
                <a:cs typeface="Arial"/>
                <a:sym typeface="Arial"/>
              </a:rPr>
              <a:t> édition - 2024</a:t>
            </a:r>
            <a:endParaRPr b="0" sz="900" strike="noStrike">
              <a:solidFill>
                <a:srgbClr val="000000"/>
              </a:solidFill>
              <a:latin typeface="Arial"/>
              <a:ea typeface="Arial"/>
              <a:cs typeface="Arial"/>
              <a:sym typeface="Arial"/>
            </a:endParaRPr>
          </a:p>
        </p:txBody>
      </p:sp>
      <p:sp>
        <p:nvSpPr>
          <p:cNvPr id="176" name="Google Shape;176;p12"/>
          <p:cNvSpPr txBox="1"/>
          <p:nvPr/>
        </p:nvSpPr>
        <p:spPr>
          <a:xfrm>
            <a:off x="3671230" y="94896"/>
            <a:ext cx="6227330" cy="249299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fr-FR" sz="2800">
                <a:solidFill>
                  <a:srgbClr val="00B0F0"/>
                </a:solidFill>
                <a:latin typeface="Arial"/>
                <a:ea typeface="Arial"/>
                <a:cs typeface="Arial"/>
                <a:sym typeface="Arial"/>
              </a:rPr>
              <a:t>De la 2D à la 3D…</a:t>
            </a:r>
            <a:endParaRPr/>
          </a:p>
          <a:p>
            <a:pPr indent="0" lvl="0" marL="0" marR="0" rtl="0" algn="ctr">
              <a:spcBef>
                <a:spcPts val="0"/>
              </a:spcBef>
              <a:spcAft>
                <a:spcPts val="0"/>
              </a:spcAft>
              <a:buNone/>
            </a:pPr>
            <a:r>
              <a:t/>
            </a:r>
            <a:endParaRPr sz="1600">
              <a:solidFill>
                <a:schemeClr val="dk1"/>
              </a:solidFill>
              <a:latin typeface="Arial"/>
              <a:ea typeface="Arial"/>
              <a:cs typeface="Arial"/>
              <a:sym typeface="Arial"/>
            </a:endParaRPr>
          </a:p>
          <a:p>
            <a:pPr indent="0" lvl="0" marL="0" marR="0" rtl="0" algn="l">
              <a:spcBef>
                <a:spcPts val="0"/>
              </a:spcBef>
              <a:spcAft>
                <a:spcPts val="0"/>
              </a:spcAft>
              <a:buNone/>
            </a:pPr>
            <a:r>
              <a:rPr lang="fr-FR" sz="1400">
                <a:solidFill>
                  <a:schemeClr val="dk1"/>
                </a:solidFill>
                <a:latin typeface="Arial"/>
                <a:ea typeface="Arial"/>
                <a:cs typeface="Arial"/>
                <a:sym typeface="Arial"/>
              </a:rPr>
              <a:t>Tomb Raider (2013) -&gt; les écarts et imprécisions de représentation comme moteurs de jeu (Fraser et Wilmott, 2016).</a:t>
            </a:r>
            <a:endParaRPr/>
          </a:p>
          <a:p>
            <a:pPr indent="0" lvl="0" marL="0" marR="0" rtl="0" algn="l">
              <a:spcBef>
                <a:spcPts val="0"/>
              </a:spcBef>
              <a:spcAft>
                <a:spcPts val="0"/>
              </a:spcAft>
              <a:buNone/>
            </a:pPr>
            <a:r>
              <a:t/>
            </a:r>
            <a:endParaRPr sz="1400">
              <a:solidFill>
                <a:schemeClr val="dk1"/>
              </a:solidFill>
              <a:latin typeface="Arial"/>
              <a:ea typeface="Arial"/>
              <a:cs typeface="Arial"/>
              <a:sym typeface="Arial"/>
            </a:endParaRPr>
          </a:p>
          <a:p>
            <a:pPr indent="0" lvl="0" marL="0" marR="0" rtl="0" algn="l">
              <a:spcBef>
                <a:spcPts val="0"/>
              </a:spcBef>
              <a:spcAft>
                <a:spcPts val="0"/>
              </a:spcAft>
              <a:buNone/>
            </a:pPr>
            <a:r>
              <a:rPr lang="fr-FR" sz="1400">
                <a:solidFill>
                  <a:schemeClr val="dk1"/>
                </a:solidFill>
                <a:latin typeface="Arial"/>
                <a:ea typeface="Arial"/>
                <a:cs typeface="Arial"/>
                <a:sym typeface="Arial"/>
              </a:rPr>
              <a:t>Reproduire certaines dichotomies de carte vs territoire en les rendant ludiques.</a:t>
            </a:r>
            <a:endParaRPr/>
          </a:p>
          <a:p>
            <a:pPr indent="0" lvl="0" marL="0" marR="0" rtl="0" algn="l">
              <a:spcBef>
                <a:spcPts val="0"/>
              </a:spcBef>
              <a:spcAft>
                <a:spcPts val="0"/>
              </a:spcAft>
              <a:buNone/>
            </a:pPr>
            <a:r>
              <a:t/>
            </a:r>
            <a:endParaRPr sz="1400">
              <a:solidFill>
                <a:schemeClr val="dk1"/>
              </a:solidFill>
              <a:latin typeface="Arial"/>
              <a:ea typeface="Arial"/>
              <a:cs typeface="Arial"/>
              <a:sym typeface="Arial"/>
            </a:endParaRPr>
          </a:p>
          <a:p>
            <a:pPr indent="0" lvl="0" marL="0" marR="0" rtl="0" algn="l">
              <a:spcBef>
                <a:spcPts val="0"/>
              </a:spcBef>
              <a:spcAft>
                <a:spcPts val="0"/>
              </a:spcAft>
              <a:buNone/>
            </a:pPr>
            <a:r>
              <a:rPr lang="fr-FR" sz="1400">
                <a:solidFill>
                  <a:schemeClr val="dk1"/>
                </a:solidFill>
                <a:latin typeface="Arial"/>
                <a:ea typeface="Arial"/>
                <a:cs typeface="Arial"/>
                <a:sym typeface="Arial"/>
              </a:rPr>
              <a:t>Utiliser l’espace pour guider et communiquer une attitude ludique (Grandjean, 2020).</a:t>
            </a:r>
            <a:endParaRPr/>
          </a:p>
        </p:txBody>
      </p:sp>
      <p:pic>
        <p:nvPicPr>
          <p:cNvPr id="177" name="Google Shape;177;p12"/>
          <p:cNvPicPr preferRelativeResize="0"/>
          <p:nvPr/>
        </p:nvPicPr>
        <p:blipFill rotWithShape="1">
          <a:blip r:embed="rId3">
            <a:alphaModFix/>
          </a:blip>
          <a:srcRect b="0" l="0" r="0" t="0"/>
          <a:stretch/>
        </p:blipFill>
        <p:spPr>
          <a:xfrm>
            <a:off x="180720" y="518206"/>
            <a:ext cx="3296859" cy="1891165"/>
          </a:xfrm>
          <a:prstGeom prst="rect">
            <a:avLst/>
          </a:prstGeom>
          <a:noFill/>
          <a:ln>
            <a:noFill/>
          </a:ln>
        </p:spPr>
      </p:pic>
      <p:pic>
        <p:nvPicPr>
          <p:cNvPr id="178" name="Google Shape;178;p12"/>
          <p:cNvPicPr preferRelativeResize="0"/>
          <p:nvPr/>
        </p:nvPicPr>
        <p:blipFill rotWithShape="1">
          <a:blip r:embed="rId4">
            <a:alphaModFix/>
          </a:blip>
          <a:srcRect b="0" l="0" r="0" t="0"/>
          <a:stretch/>
        </p:blipFill>
        <p:spPr>
          <a:xfrm>
            <a:off x="180720" y="3074073"/>
            <a:ext cx="3408582" cy="1891165"/>
          </a:xfrm>
          <a:prstGeom prst="rect">
            <a:avLst/>
          </a:prstGeom>
          <a:noFill/>
          <a:ln>
            <a:noFill/>
          </a:ln>
        </p:spPr>
      </p:pic>
      <p:pic>
        <p:nvPicPr>
          <p:cNvPr descr="Pin page" id="179" name="Google Shape;179;p12"/>
          <p:cNvPicPr preferRelativeResize="0"/>
          <p:nvPr/>
        </p:nvPicPr>
        <p:blipFill rotWithShape="1">
          <a:blip r:embed="rId5">
            <a:alphaModFix/>
          </a:blip>
          <a:srcRect b="0" l="0" r="0" t="0"/>
          <a:stretch/>
        </p:blipFill>
        <p:spPr>
          <a:xfrm>
            <a:off x="6605404" y="2631279"/>
            <a:ext cx="3293156" cy="2333959"/>
          </a:xfrm>
          <a:prstGeom prst="rect">
            <a:avLst/>
          </a:prstGeom>
          <a:noFill/>
          <a:ln>
            <a:noFill/>
          </a:ln>
        </p:spPr>
      </p:pic>
      <p:sp>
        <p:nvSpPr>
          <p:cNvPr id="180" name="Google Shape;180;p12"/>
          <p:cNvSpPr txBox="1"/>
          <p:nvPr/>
        </p:nvSpPr>
        <p:spPr>
          <a:xfrm>
            <a:off x="4227096" y="3828464"/>
            <a:ext cx="2264228" cy="116955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fr-FR" sz="1400">
                <a:solidFill>
                  <a:schemeClr val="dk1"/>
                </a:solidFill>
                <a:latin typeface="Arial"/>
                <a:ea typeface="Arial"/>
                <a:cs typeface="Arial"/>
                <a:sym typeface="Arial"/>
              </a:rPr>
              <a:t>Les marqueurs cartographiques de jeu, entre la sémiologie graphique et la médiation ludique.</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13"/>
          <p:cNvSpPr/>
          <p:nvPr/>
        </p:nvSpPr>
        <p:spPr>
          <a:xfrm>
            <a:off x="0" y="5111280"/>
            <a:ext cx="10078560" cy="287280"/>
          </a:xfrm>
          <a:prstGeom prst="rect">
            <a:avLst/>
          </a:prstGeom>
          <a:solidFill>
            <a:srgbClr val="1E9AED"/>
          </a:solidFill>
          <a:ln cap="flat" cmpd="sng" w="9525">
            <a:solidFill>
              <a:srgbClr val="9FC8EB"/>
            </a:solidFill>
            <a:prstDash val="solid"/>
            <a:round/>
            <a:headEnd len="sm" w="sm" type="none"/>
            <a:tailEnd len="sm" w="sm" type="none"/>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86" name="Google Shape;186;p13"/>
          <p:cNvSpPr txBox="1"/>
          <p:nvPr>
            <p:ph type="title"/>
          </p:nvPr>
        </p:nvSpPr>
        <p:spPr>
          <a:xfrm>
            <a:off x="180720" y="5436000"/>
            <a:ext cx="2589840" cy="17892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Clr>
                <a:srgbClr val="1E9AED"/>
              </a:buClr>
              <a:buSzPts val="900"/>
              <a:buFont typeface="Arial"/>
              <a:buNone/>
            </a:pPr>
            <a:r>
              <a:rPr b="0" lang="fr-FR" sz="900" strike="noStrike">
                <a:solidFill>
                  <a:srgbClr val="1E9AED"/>
                </a:solidFill>
                <a:latin typeface="Arial"/>
                <a:ea typeface="Arial"/>
                <a:cs typeface="Arial"/>
                <a:sym typeface="Arial"/>
              </a:rPr>
              <a:t>Festival International de Géographie</a:t>
            </a:r>
            <a:endParaRPr b="0" sz="900" strike="noStrike">
              <a:solidFill>
                <a:srgbClr val="000000"/>
              </a:solidFill>
              <a:latin typeface="Arial"/>
              <a:ea typeface="Arial"/>
              <a:cs typeface="Arial"/>
              <a:sym typeface="Arial"/>
            </a:endParaRPr>
          </a:p>
        </p:txBody>
      </p:sp>
      <p:sp>
        <p:nvSpPr>
          <p:cNvPr id="187" name="Google Shape;187;p13"/>
          <p:cNvSpPr txBox="1"/>
          <p:nvPr>
            <p:ph type="title"/>
          </p:nvPr>
        </p:nvSpPr>
        <p:spPr>
          <a:xfrm>
            <a:off x="7308720" y="5436360"/>
            <a:ext cx="2589840" cy="17892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Clr>
                <a:srgbClr val="1E9AED"/>
              </a:buClr>
              <a:buSzPts val="900"/>
              <a:buFont typeface="Arial"/>
              <a:buNone/>
            </a:pPr>
            <a:r>
              <a:rPr b="0" lang="fr-FR" sz="900" strike="noStrike">
                <a:solidFill>
                  <a:srgbClr val="1E9AED"/>
                </a:solidFill>
                <a:latin typeface="Arial"/>
                <a:ea typeface="Arial"/>
                <a:cs typeface="Arial"/>
                <a:sym typeface="Arial"/>
              </a:rPr>
              <a:t>35</a:t>
            </a:r>
            <a:r>
              <a:rPr b="0" baseline="30000" lang="fr-FR" sz="900" strike="noStrike">
                <a:solidFill>
                  <a:srgbClr val="1E9AED"/>
                </a:solidFill>
                <a:latin typeface="Arial"/>
                <a:ea typeface="Arial"/>
                <a:cs typeface="Arial"/>
                <a:sym typeface="Arial"/>
              </a:rPr>
              <a:t>e</a:t>
            </a:r>
            <a:r>
              <a:rPr b="0" lang="fr-FR" sz="900" strike="noStrike">
                <a:solidFill>
                  <a:srgbClr val="1E9AED"/>
                </a:solidFill>
                <a:latin typeface="Arial"/>
                <a:ea typeface="Arial"/>
                <a:cs typeface="Arial"/>
                <a:sym typeface="Arial"/>
              </a:rPr>
              <a:t> édition - 2024</a:t>
            </a:r>
            <a:endParaRPr b="0" sz="900" strike="noStrike">
              <a:solidFill>
                <a:srgbClr val="000000"/>
              </a:solidFill>
              <a:latin typeface="Arial"/>
              <a:ea typeface="Arial"/>
              <a:cs typeface="Arial"/>
              <a:sym typeface="Arial"/>
            </a:endParaRPr>
          </a:p>
        </p:txBody>
      </p:sp>
      <p:sp>
        <p:nvSpPr>
          <p:cNvPr id="188" name="Google Shape;188;p13"/>
          <p:cNvSpPr txBox="1"/>
          <p:nvPr/>
        </p:nvSpPr>
        <p:spPr>
          <a:xfrm>
            <a:off x="0" y="0"/>
            <a:ext cx="10078560" cy="218521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fr-FR" sz="1800">
                <a:solidFill>
                  <a:srgbClr val="00B0F0"/>
                </a:solidFill>
                <a:latin typeface="Arial"/>
                <a:ea typeface="Arial"/>
                <a:cs typeface="Arial"/>
                <a:sym typeface="Arial"/>
              </a:rPr>
              <a:t>Jouer à la télédétection ? La vue aérienne, un appel du pied vers l’analyse géographique</a:t>
            </a:r>
            <a:endParaRPr/>
          </a:p>
          <a:p>
            <a:pPr indent="0" lvl="0" marL="0" marR="0" rtl="0" algn="ctr">
              <a:spcBef>
                <a:spcPts val="0"/>
              </a:spcBef>
              <a:spcAft>
                <a:spcPts val="0"/>
              </a:spcAft>
              <a:buNone/>
            </a:pPr>
            <a:r>
              <a:t/>
            </a:r>
            <a:endParaRPr b="1" sz="2000">
              <a:solidFill>
                <a:srgbClr val="00B0F0"/>
              </a:solidFill>
              <a:latin typeface="Arial"/>
              <a:ea typeface="Arial"/>
              <a:cs typeface="Arial"/>
              <a:sym typeface="Arial"/>
            </a:endParaRPr>
          </a:p>
          <a:p>
            <a:pPr indent="0" lvl="0" marL="0" marR="0" rtl="0" algn="l">
              <a:spcBef>
                <a:spcPts val="0"/>
              </a:spcBef>
              <a:spcAft>
                <a:spcPts val="0"/>
              </a:spcAft>
              <a:buNone/>
            </a:pPr>
            <a:r>
              <a:rPr lang="fr-FR" sz="1400">
                <a:solidFill>
                  <a:schemeClr val="dk1"/>
                </a:solidFill>
                <a:latin typeface="Arial"/>
                <a:ea typeface="Arial"/>
                <a:cs typeface="Arial"/>
                <a:sym typeface="Arial"/>
              </a:rPr>
              <a:t>La photo-interprétation d’imagerie satellite est un outil d’analyse précieux pour comprendre et représenter des milieux. Le point de vue aérien croisé aux technologies de télédétection (laser, radar, lidar…) ouvre la porte aux représentations synthétiques de l’occupation des sols, des activités humaines et bien d’autres.</a:t>
            </a:r>
            <a:endParaRPr/>
          </a:p>
          <a:p>
            <a:pPr indent="0" lvl="0" marL="0" marR="0" rtl="0" algn="l">
              <a:spcBef>
                <a:spcPts val="0"/>
              </a:spcBef>
              <a:spcAft>
                <a:spcPts val="0"/>
              </a:spcAft>
              <a:buNone/>
            </a:pPr>
            <a:r>
              <a:t/>
            </a:r>
            <a:endParaRPr sz="1400">
              <a:solidFill>
                <a:schemeClr val="dk1"/>
              </a:solidFill>
              <a:latin typeface="Arial"/>
              <a:ea typeface="Arial"/>
              <a:cs typeface="Arial"/>
              <a:sym typeface="Arial"/>
            </a:endParaRPr>
          </a:p>
          <a:p>
            <a:pPr indent="0" lvl="0" marL="0" marR="0" rtl="0" algn="r">
              <a:spcBef>
                <a:spcPts val="0"/>
              </a:spcBef>
              <a:spcAft>
                <a:spcPts val="0"/>
              </a:spcAft>
              <a:buNone/>
            </a:pPr>
            <a:r>
              <a:rPr lang="fr-FR" sz="1400">
                <a:solidFill>
                  <a:schemeClr val="dk1"/>
                </a:solidFill>
                <a:latin typeface="Arial"/>
                <a:ea typeface="Arial"/>
                <a:cs typeface="Arial"/>
                <a:sym typeface="Arial"/>
              </a:rPr>
              <a:t>Certains jeux de simulation tirent partie de ces systèmes pour proposer au public des mécaniques ludiques inspirées de la photo-interprétation. Ici, dans Tropico 4 (2011), l’analyse des sols permet d’optimiser le rendement des cultures agricoles. Un espoir pour sensibiliser le grand public à ces techniques ?</a:t>
            </a:r>
            <a:endParaRPr/>
          </a:p>
        </p:txBody>
      </p:sp>
      <p:pic>
        <p:nvPicPr>
          <p:cNvPr id="189" name="Google Shape;189;p13"/>
          <p:cNvPicPr preferRelativeResize="0"/>
          <p:nvPr/>
        </p:nvPicPr>
        <p:blipFill rotWithShape="1">
          <a:blip r:embed="rId3">
            <a:alphaModFix/>
          </a:blip>
          <a:srcRect b="0" l="0" r="0" t="0"/>
          <a:stretch/>
        </p:blipFill>
        <p:spPr>
          <a:xfrm>
            <a:off x="0" y="2298396"/>
            <a:ext cx="5180692" cy="2825832"/>
          </a:xfrm>
          <a:prstGeom prst="rect">
            <a:avLst/>
          </a:prstGeom>
          <a:noFill/>
          <a:ln>
            <a:noFill/>
          </a:ln>
        </p:spPr>
      </p:pic>
      <p:pic>
        <p:nvPicPr>
          <p:cNvPr id="190" name="Google Shape;190;p13"/>
          <p:cNvPicPr preferRelativeResize="0"/>
          <p:nvPr/>
        </p:nvPicPr>
        <p:blipFill rotWithShape="1">
          <a:blip r:embed="rId4">
            <a:alphaModFix/>
          </a:blip>
          <a:srcRect b="0" l="0" r="0" t="0"/>
          <a:stretch/>
        </p:blipFill>
        <p:spPr>
          <a:xfrm>
            <a:off x="5039280" y="2298396"/>
            <a:ext cx="5056804" cy="284455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pic>
        <p:nvPicPr>
          <p:cNvPr id="195" name="Google Shape;195;p14"/>
          <p:cNvPicPr preferRelativeResize="0"/>
          <p:nvPr/>
        </p:nvPicPr>
        <p:blipFill rotWithShape="1">
          <a:blip r:embed="rId3">
            <a:alphaModFix/>
          </a:blip>
          <a:srcRect b="0" l="0" r="0" t="0"/>
          <a:stretch/>
        </p:blipFill>
        <p:spPr>
          <a:xfrm>
            <a:off x="0" y="360"/>
            <a:ext cx="10080000" cy="5689080"/>
          </a:xfrm>
          <a:prstGeom prst="rect">
            <a:avLst/>
          </a:prstGeom>
          <a:noFill/>
          <a:ln>
            <a:noFill/>
          </a:ln>
        </p:spPr>
      </p:pic>
      <p:sp>
        <p:nvSpPr>
          <p:cNvPr id="196" name="Google Shape;196;p14"/>
          <p:cNvSpPr/>
          <p:nvPr/>
        </p:nvSpPr>
        <p:spPr>
          <a:xfrm>
            <a:off x="361080" y="3960000"/>
            <a:ext cx="9358560" cy="1078560"/>
          </a:xfrm>
          <a:prstGeom prst="rect">
            <a:avLst/>
          </a:prstGeom>
          <a:solidFill>
            <a:srgbClr val="FFFFFF"/>
          </a:solidFill>
          <a:ln cap="flat" cmpd="sng" w="9525">
            <a:solidFill>
              <a:srgbClr val="3465A4"/>
            </a:solidFill>
            <a:prstDash val="solid"/>
            <a:round/>
            <a:headEnd len="sm" w="sm" type="none"/>
            <a:tailEnd len="sm" w="sm" type="none"/>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97" name="Google Shape;197;p14"/>
          <p:cNvSpPr txBox="1"/>
          <p:nvPr>
            <p:ph type="title"/>
          </p:nvPr>
        </p:nvSpPr>
        <p:spPr>
          <a:xfrm>
            <a:off x="540000" y="4022640"/>
            <a:ext cx="9070200" cy="945000"/>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Clr>
                <a:srgbClr val="000000"/>
              </a:buClr>
              <a:buSzPts val="2800"/>
              <a:buFont typeface="Arial"/>
              <a:buNone/>
            </a:pPr>
            <a:r>
              <a:rPr b="0" lang="fr-FR" sz="2800" strike="noStrike">
                <a:solidFill>
                  <a:srgbClr val="000000"/>
                </a:solidFill>
                <a:latin typeface="Arial"/>
                <a:ea typeface="Arial"/>
                <a:cs typeface="Arial"/>
                <a:sym typeface="Arial"/>
              </a:rPr>
              <a:t>Sur Terre : Du dialogue entre géographie et jeux</a:t>
            </a:r>
            <a:br>
              <a:rPr b="0" lang="fr-FR" sz="2800" strike="noStrike">
                <a:solidFill>
                  <a:srgbClr val="000000"/>
                </a:solidFill>
                <a:latin typeface="Arial"/>
                <a:ea typeface="Arial"/>
                <a:cs typeface="Arial"/>
                <a:sym typeface="Arial"/>
              </a:rPr>
            </a:br>
            <a:r>
              <a:rPr b="0" i="0" lang="fr-FR" sz="1800" u="none" strike="noStrike">
                <a:solidFill>
                  <a:srgbClr val="00B0F0"/>
                </a:solidFill>
                <a:latin typeface="Arial"/>
                <a:ea typeface="Arial"/>
                <a:cs typeface="Arial"/>
                <a:sym typeface="Arial"/>
              </a:rPr>
              <a:t>Partie II</a:t>
            </a:r>
            <a:endParaRPr b="0" sz="2800" strike="noStrike">
              <a:solidFill>
                <a:srgbClr val="00B0F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15"/>
          <p:cNvSpPr/>
          <p:nvPr/>
        </p:nvSpPr>
        <p:spPr>
          <a:xfrm>
            <a:off x="0" y="5146560"/>
            <a:ext cx="10078560" cy="287280"/>
          </a:xfrm>
          <a:prstGeom prst="rect">
            <a:avLst/>
          </a:prstGeom>
          <a:solidFill>
            <a:srgbClr val="1E9AED"/>
          </a:solidFill>
          <a:ln cap="flat" cmpd="sng" w="9525">
            <a:solidFill>
              <a:srgbClr val="9FC8EB"/>
            </a:solidFill>
            <a:prstDash val="solid"/>
            <a:round/>
            <a:headEnd len="sm" w="sm" type="none"/>
            <a:tailEnd len="sm" w="sm" type="none"/>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03" name="Google Shape;203;p15"/>
          <p:cNvSpPr txBox="1"/>
          <p:nvPr>
            <p:ph type="title"/>
          </p:nvPr>
        </p:nvSpPr>
        <p:spPr>
          <a:xfrm>
            <a:off x="180720" y="5436000"/>
            <a:ext cx="2589840" cy="17892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Clr>
                <a:srgbClr val="1E9AED"/>
              </a:buClr>
              <a:buSzPts val="900"/>
              <a:buFont typeface="Arial"/>
              <a:buNone/>
            </a:pPr>
            <a:r>
              <a:rPr b="0" lang="fr-FR" sz="900" strike="noStrike">
                <a:solidFill>
                  <a:srgbClr val="1E9AED"/>
                </a:solidFill>
                <a:latin typeface="Arial"/>
                <a:ea typeface="Arial"/>
                <a:cs typeface="Arial"/>
                <a:sym typeface="Arial"/>
              </a:rPr>
              <a:t>Festival International de Géographie</a:t>
            </a:r>
            <a:endParaRPr b="0" sz="900" strike="noStrike">
              <a:solidFill>
                <a:srgbClr val="000000"/>
              </a:solidFill>
              <a:latin typeface="Arial"/>
              <a:ea typeface="Arial"/>
              <a:cs typeface="Arial"/>
              <a:sym typeface="Arial"/>
            </a:endParaRPr>
          </a:p>
        </p:txBody>
      </p:sp>
      <p:sp>
        <p:nvSpPr>
          <p:cNvPr id="204" name="Google Shape;204;p15"/>
          <p:cNvSpPr txBox="1"/>
          <p:nvPr>
            <p:ph type="title"/>
          </p:nvPr>
        </p:nvSpPr>
        <p:spPr>
          <a:xfrm>
            <a:off x="7308720" y="5436360"/>
            <a:ext cx="2589840" cy="17892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Clr>
                <a:srgbClr val="1E9AED"/>
              </a:buClr>
              <a:buSzPts val="900"/>
              <a:buFont typeface="Arial"/>
              <a:buNone/>
            </a:pPr>
            <a:r>
              <a:rPr b="0" lang="fr-FR" sz="900" strike="noStrike">
                <a:solidFill>
                  <a:srgbClr val="1E9AED"/>
                </a:solidFill>
                <a:latin typeface="Arial"/>
                <a:ea typeface="Arial"/>
                <a:cs typeface="Arial"/>
                <a:sym typeface="Arial"/>
              </a:rPr>
              <a:t>35</a:t>
            </a:r>
            <a:r>
              <a:rPr b="0" baseline="30000" lang="fr-FR" sz="900" strike="noStrike">
                <a:solidFill>
                  <a:srgbClr val="1E9AED"/>
                </a:solidFill>
                <a:latin typeface="Arial"/>
                <a:ea typeface="Arial"/>
                <a:cs typeface="Arial"/>
                <a:sym typeface="Arial"/>
              </a:rPr>
              <a:t>e</a:t>
            </a:r>
            <a:r>
              <a:rPr b="0" lang="fr-FR" sz="900" strike="noStrike">
                <a:solidFill>
                  <a:srgbClr val="1E9AED"/>
                </a:solidFill>
                <a:latin typeface="Arial"/>
                <a:ea typeface="Arial"/>
                <a:cs typeface="Arial"/>
                <a:sym typeface="Arial"/>
              </a:rPr>
              <a:t> édition - 2024</a:t>
            </a:r>
            <a:endParaRPr b="0" sz="900" strike="noStrike">
              <a:solidFill>
                <a:srgbClr val="000000"/>
              </a:solidFill>
              <a:latin typeface="Arial"/>
              <a:ea typeface="Arial"/>
              <a:cs typeface="Arial"/>
              <a:sym typeface="Arial"/>
            </a:endParaRPr>
          </a:p>
        </p:txBody>
      </p:sp>
      <p:sp>
        <p:nvSpPr>
          <p:cNvPr id="205" name="Google Shape;205;p15"/>
          <p:cNvSpPr txBox="1"/>
          <p:nvPr/>
        </p:nvSpPr>
        <p:spPr>
          <a:xfrm>
            <a:off x="0" y="0"/>
            <a:ext cx="10078560" cy="461665"/>
          </a:xfrm>
          <a:prstGeom prst="rect">
            <a:avLst/>
          </a:prstGeom>
          <a:solidFill>
            <a:schemeClr val="accent6">
              <a:alpha val="49803"/>
            </a:schemeClr>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fr-FR" sz="2400">
                <a:solidFill>
                  <a:srgbClr val="00B0F0"/>
                </a:solidFill>
                <a:latin typeface="Arial"/>
                <a:ea typeface="Arial"/>
                <a:cs typeface="Arial"/>
                <a:sym typeface="Arial"/>
              </a:rPr>
              <a:t>L’urbanisme, un fertile terrain de jeux</a:t>
            </a:r>
            <a:endParaRPr/>
          </a:p>
        </p:txBody>
      </p:sp>
      <p:sp>
        <p:nvSpPr>
          <p:cNvPr id="206" name="Google Shape;206;p15"/>
          <p:cNvSpPr txBox="1"/>
          <p:nvPr/>
        </p:nvSpPr>
        <p:spPr>
          <a:xfrm>
            <a:off x="180720" y="632036"/>
            <a:ext cx="9717840" cy="215443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fr-FR" sz="1400" u="none" strike="noStrike">
                <a:solidFill>
                  <a:srgbClr val="000000"/>
                </a:solidFill>
                <a:latin typeface="Arial"/>
                <a:ea typeface="Arial"/>
                <a:cs typeface="Arial"/>
                <a:sym typeface="Arial"/>
              </a:rPr>
              <a:t>De par les nombreuses opportunités de mécaniques de jeux, de systèmes et d’expression créative, les jeux de gestion de ville ou city builders sont très appréciés par le public. On situe aux années 1980 la naissance du genre avec Utopia (1982) et SimCity (1989). Ci-dessous, l’évolution de SimCity (1989) à SimCity 4 (2003) jusqu’à SimCity Buildit (2014).</a:t>
            </a:r>
            <a:endParaRPr/>
          </a:p>
          <a:p>
            <a:pPr indent="0" lvl="0" marL="0" marR="0" rtl="0" algn="l">
              <a:spcBef>
                <a:spcPts val="0"/>
              </a:spcBef>
              <a:spcAft>
                <a:spcPts val="0"/>
              </a:spcAft>
              <a:buNone/>
            </a:pPr>
            <a:r>
              <a:t/>
            </a:r>
            <a:endParaRPr b="0" i="0" sz="1400" u="none" strike="noStrike">
              <a:solidFill>
                <a:srgbClr val="000000"/>
              </a:solidFill>
              <a:latin typeface="Arial"/>
              <a:ea typeface="Arial"/>
              <a:cs typeface="Arial"/>
              <a:sym typeface="Arial"/>
            </a:endParaRPr>
          </a:p>
          <a:p>
            <a:pPr indent="0" lvl="0" marL="0" marR="0" rtl="0" algn="l">
              <a:spcBef>
                <a:spcPts val="0"/>
              </a:spcBef>
              <a:spcAft>
                <a:spcPts val="0"/>
              </a:spcAft>
              <a:buNone/>
            </a:pPr>
            <a:r>
              <a:rPr b="0" i="0" lang="fr-FR" sz="1400" u="none" strike="noStrike">
                <a:solidFill>
                  <a:srgbClr val="000000"/>
                </a:solidFill>
                <a:latin typeface="Arial"/>
                <a:ea typeface="Arial"/>
                <a:cs typeface="Arial"/>
                <a:sym typeface="Arial"/>
              </a:rPr>
              <a:t>La mise en scène et le développement des villes, de la démographie, de réseaux de transports, la spécialisation des quartiers, la gestion des ressources et déchets, la logistique des échanges;  les contraintes du terrain, de l’économie ou des aléas naturels et humains sont autant de défis qui agrémentent de tels jeux.</a:t>
            </a:r>
            <a:endParaRPr/>
          </a:p>
          <a:p>
            <a:pPr indent="0" lvl="0" marL="0" marR="0" rtl="0" algn="l">
              <a:spcBef>
                <a:spcPts val="0"/>
              </a:spcBef>
              <a:spcAft>
                <a:spcPts val="0"/>
              </a:spcAft>
              <a:buNone/>
            </a:pPr>
            <a:br>
              <a:rPr lang="fr-FR" sz="1800">
                <a:solidFill>
                  <a:schemeClr val="dk1"/>
                </a:solidFill>
                <a:latin typeface="Arial"/>
                <a:ea typeface="Arial"/>
                <a:cs typeface="Arial"/>
                <a:sym typeface="Arial"/>
              </a:rPr>
            </a:br>
            <a:endParaRPr sz="1800">
              <a:solidFill>
                <a:schemeClr val="dk1"/>
              </a:solidFill>
              <a:latin typeface="Arial"/>
              <a:ea typeface="Arial"/>
              <a:cs typeface="Arial"/>
              <a:sym typeface="Arial"/>
            </a:endParaRPr>
          </a:p>
        </p:txBody>
      </p:sp>
      <p:pic>
        <p:nvPicPr>
          <p:cNvPr id="207" name="Google Shape;207;p15"/>
          <p:cNvPicPr preferRelativeResize="0"/>
          <p:nvPr/>
        </p:nvPicPr>
        <p:blipFill rotWithShape="1">
          <a:blip r:embed="rId3">
            <a:alphaModFix/>
          </a:blip>
          <a:srcRect b="0" l="0" r="0" t="0"/>
          <a:stretch/>
        </p:blipFill>
        <p:spPr>
          <a:xfrm>
            <a:off x="115411" y="2527723"/>
            <a:ext cx="2730248" cy="2047543"/>
          </a:xfrm>
          <a:prstGeom prst="rect">
            <a:avLst/>
          </a:prstGeom>
          <a:noFill/>
          <a:ln>
            <a:noFill/>
          </a:ln>
        </p:spPr>
      </p:pic>
      <p:pic>
        <p:nvPicPr>
          <p:cNvPr id="208" name="Google Shape;208;p15"/>
          <p:cNvPicPr preferRelativeResize="0"/>
          <p:nvPr/>
        </p:nvPicPr>
        <p:blipFill rotWithShape="1">
          <a:blip r:embed="rId4">
            <a:alphaModFix/>
          </a:blip>
          <a:srcRect b="0" l="0" r="11451" t="0"/>
          <a:stretch/>
        </p:blipFill>
        <p:spPr>
          <a:xfrm>
            <a:off x="2973883" y="2510392"/>
            <a:ext cx="3223220" cy="2047543"/>
          </a:xfrm>
          <a:prstGeom prst="rect">
            <a:avLst/>
          </a:prstGeom>
          <a:noFill/>
          <a:ln>
            <a:noFill/>
          </a:ln>
        </p:spPr>
      </p:pic>
      <p:pic>
        <p:nvPicPr>
          <p:cNvPr id="209" name="Google Shape;209;p15"/>
          <p:cNvPicPr preferRelativeResize="0"/>
          <p:nvPr/>
        </p:nvPicPr>
        <p:blipFill rotWithShape="1">
          <a:blip r:embed="rId5">
            <a:alphaModFix/>
          </a:blip>
          <a:srcRect b="0" l="0" r="0" t="0"/>
          <a:stretch/>
        </p:blipFill>
        <p:spPr>
          <a:xfrm>
            <a:off x="6325328" y="2510392"/>
            <a:ext cx="3638541" cy="204754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16"/>
          <p:cNvSpPr/>
          <p:nvPr/>
        </p:nvSpPr>
        <p:spPr>
          <a:xfrm>
            <a:off x="0" y="5111280"/>
            <a:ext cx="10078560" cy="287280"/>
          </a:xfrm>
          <a:prstGeom prst="rect">
            <a:avLst/>
          </a:prstGeom>
          <a:solidFill>
            <a:srgbClr val="1E9AED"/>
          </a:solidFill>
          <a:ln cap="flat" cmpd="sng" w="9525">
            <a:solidFill>
              <a:srgbClr val="9FC8EB"/>
            </a:solidFill>
            <a:prstDash val="solid"/>
            <a:round/>
            <a:headEnd len="sm" w="sm" type="none"/>
            <a:tailEnd len="sm" w="sm" type="none"/>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15" name="Google Shape;215;p16"/>
          <p:cNvSpPr txBox="1"/>
          <p:nvPr>
            <p:ph type="title"/>
          </p:nvPr>
        </p:nvSpPr>
        <p:spPr>
          <a:xfrm>
            <a:off x="180720" y="5436000"/>
            <a:ext cx="2589840" cy="17892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Clr>
                <a:srgbClr val="1E9AED"/>
              </a:buClr>
              <a:buSzPts val="900"/>
              <a:buFont typeface="Arial"/>
              <a:buNone/>
            </a:pPr>
            <a:r>
              <a:rPr b="0" lang="fr-FR" sz="900" strike="noStrike">
                <a:solidFill>
                  <a:srgbClr val="1E9AED"/>
                </a:solidFill>
                <a:latin typeface="Arial"/>
                <a:ea typeface="Arial"/>
                <a:cs typeface="Arial"/>
                <a:sym typeface="Arial"/>
              </a:rPr>
              <a:t>Festival International de Géographie</a:t>
            </a:r>
            <a:endParaRPr b="0" sz="900" strike="noStrike">
              <a:solidFill>
                <a:srgbClr val="000000"/>
              </a:solidFill>
              <a:latin typeface="Arial"/>
              <a:ea typeface="Arial"/>
              <a:cs typeface="Arial"/>
              <a:sym typeface="Arial"/>
            </a:endParaRPr>
          </a:p>
        </p:txBody>
      </p:sp>
      <p:sp>
        <p:nvSpPr>
          <p:cNvPr id="216" name="Google Shape;216;p16"/>
          <p:cNvSpPr txBox="1"/>
          <p:nvPr>
            <p:ph type="title"/>
          </p:nvPr>
        </p:nvSpPr>
        <p:spPr>
          <a:xfrm>
            <a:off x="7308720" y="5436360"/>
            <a:ext cx="2589840" cy="17892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Clr>
                <a:srgbClr val="1E9AED"/>
              </a:buClr>
              <a:buSzPts val="900"/>
              <a:buFont typeface="Arial"/>
              <a:buNone/>
            </a:pPr>
            <a:r>
              <a:rPr b="0" lang="fr-FR" sz="900" strike="noStrike">
                <a:solidFill>
                  <a:srgbClr val="1E9AED"/>
                </a:solidFill>
                <a:latin typeface="Arial"/>
                <a:ea typeface="Arial"/>
                <a:cs typeface="Arial"/>
                <a:sym typeface="Arial"/>
              </a:rPr>
              <a:t>35</a:t>
            </a:r>
            <a:r>
              <a:rPr b="0" baseline="30000" lang="fr-FR" sz="900" strike="noStrike">
                <a:solidFill>
                  <a:srgbClr val="1E9AED"/>
                </a:solidFill>
                <a:latin typeface="Arial"/>
                <a:ea typeface="Arial"/>
                <a:cs typeface="Arial"/>
                <a:sym typeface="Arial"/>
              </a:rPr>
              <a:t>e</a:t>
            </a:r>
            <a:r>
              <a:rPr b="0" lang="fr-FR" sz="900" strike="noStrike">
                <a:solidFill>
                  <a:srgbClr val="1E9AED"/>
                </a:solidFill>
                <a:latin typeface="Arial"/>
                <a:ea typeface="Arial"/>
                <a:cs typeface="Arial"/>
                <a:sym typeface="Arial"/>
              </a:rPr>
              <a:t> édition - 2024</a:t>
            </a:r>
            <a:endParaRPr b="0" sz="900" strike="noStrike">
              <a:solidFill>
                <a:srgbClr val="000000"/>
              </a:solidFill>
              <a:latin typeface="Arial"/>
              <a:ea typeface="Arial"/>
              <a:cs typeface="Arial"/>
              <a:sym typeface="Arial"/>
            </a:endParaRPr>
          </a:p>
        </p:txBody>
      </p:sp>
      <p:sp>
        <p:nvSpPr>
          <p:cNvPr id="217" name="Google Shape;217;p16"/>
          <p:cNvSpPr txBox="1"/>
          <p:nvPr/>
        </p:nvSpPr>
        <p:spPr>
          <a:xfrm>
            <a:off x="0" y="0"/>
            <a:ext cx="10078560" cy="461665"/>
          </a:xfrm>
          <a:prstGeom prst="rect">
            <a:avLst/>
          </a:prstGeom>
          <a:solidFill>
            <a:schemeClr val="accent6">
              <a:alpha val="49803"/>
            </a:schemeClr>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fr-FR" sz="2400">
                <a:solidFill>
                  <a:srgbClr val="00B0F0"/>
                </a:solidFill>
                <a:latin typeface="Arial"/>
                <a:ea typeface="Arial"/>
                <a:cs typeface="Arial"/>
                <a:sym typeface="Arial"/>
              </a:rPr>
              <a:t>De la ville aux hétérotopies : il n’y a qu’un pas ?</a:t>
            </a:r>
            <a:endParaRPr/>
          </a:p>
        </p:txBody>
      </p:sp>
      <p:sp>
        <p:nvSpPr>
          <p:cNvPr id="218" name="Google Shape;218;p16"/>
          <p:cNvSpPr txBox="1"/>
          <p:nvPr/>
        </p:nvSpPr>
        <p:spPr>
          <a:xfrm>
            <a:off x="0" y="499105"/>
            <a:ext cx="10078560" cy="212365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fr-FR" sz="1200" u="none" strike="noStrike">
                <a:solidFill>
                  <a:srgbClr val="000000"/>
                </a:solidFill>
                <a:latin typeface="Arial"/>
                <a:ea typeface="Arial"/>
                <a:cs typeface="Arial"/>
                <a:sym typeface="Arial"/>
              </a:rPr>
              <a:t>On peut dénombrer un certain nombre de ressemblances entre les simulateurs de villes et d’autres simulateurs de construction, notamment de zoos ou de parcs à thèmes. Bien que le cadre se déplace vers des espaces récréatifs, la question de leur aménagement, de leur esthétisme et de leur optimisation restent des points centraux de l’expérience, à l’instar des jeux urbains.</a:t>
            </a:r>
            <a:endParaRPr/>
          </a:p>
          <a:p>
            <a:pPr indent="0" lvl="0" marL="0" marR="0" rtl="0" algn="l">
              <a:spcBef>
                <a:spcPts val="0"/>
              </a:spcBef>
              <a:spcAft>
                <a:spcPts val="0"/>
              </a:spcAft>
              <a:buNone/>
            </a:pPr>
            <a:r>
              <a:t/>
            </a:r>
            <a:endParaRPr b="0" i="0" sz="1200" u="none" strike="noStrike">
              <a:solidFill>
                <a:srgbClr val="000000"/>
              </a:solidFill>
              <a:latin typeface="Arial"/>
              <a:ea typeface="Arial"/>
              <a:cs typeface="Arial"/>
              <a:sym typeface="Arial"/>
            </a:endParaRPr>
          </a:p>
          <a:p>
            <a:pPr indent="0" lvl="0" marL="0" marR="0" rtl="0" algn="l">
              <a:spcBef>
                <a:spcPts val="0"/>
              </a:spcBef>
              <a:spcAft>
                <a:spcPts val="0"/>
              </a:spcAft>
              <a:buNone/>
            </a:pPr>
            <a:r>
              <a:rPr b="0" i="0" lang="fr-FR" sz="1200" u="none" strike="noStrike">
                <a:solidFill>
                  <a:srgbClr val="000000"/>
                </a:solidFill>
                <a:latin typeface="Arial"/>
                <a:ea typeface="Arial"/>
                <a:cs typeface="Arial"/>
                <a:sym typeface="Arial"/>
              </a:rPr>
              <a:t>“Le tourisme transforme une partie de la planète en un immense parc d’attractions. Un Disneyland grandeur nature, où les geysers jaillissent à heures fixes, les centres-villes deviennent des décors de cinéma, les îles “désertes” et les forêts “sauvages” des lieux parfaitement aménagés pour jouer les Robinson ou les Tarzan.” (S. Brunel, La Planète Disneylandisée, 2012). </a:t>
            </a:r>
            <a:endParaRPr/>
          </a:p>
          <a:p>
            <a:pPr indent="0" lvl="0" marL="0" marR="0" rtl="0" algn="l">
              <a:spcBef>
                <a:spcPts val="0"/>
              </a:spcBef>
              <a:spcAft>
                <a:spcPts val="0"/>
              </a:spcAft>
              <a:buNone/>
            </a:pPr>
            <a:r>
              <a:t/>
            </a:r>
            <a:endParaRPr sz="1200">
              <a:solidFill>
                <a:srgbClr val="000000"/>
              </a:solidFill>
              <a:latin typeface="Arial"/>
              <a:ea typeface="Arial"/>
              <a:cs typeface="Arial"/>
              <a:sym typeface="Arial"/>
            </a:endParaRPr>
          </a:p>
          <a:p>
            <a:pPr indent="0" lvl="0" marL="0" marR="0" rtl="0" algn="l">
              <a:spcBef>
                <a:spcPts val="0"/>
              </a:spcBef>
              <a:spcAft>
                <a:spcPts val="0"/>
              </a:spcAft>
              <a:buNone/>
            </a:pPr>
            <a:r>
              <a:rPr b="0" i="0" lang="fr-FR" sz="1200" u="none" strike="noStrike">
                <a:solidFill>
                  <a:srgbClr val="000000"/>
                </a:solidFill>
                <a:latin typeface="Arial"/>
                <a:ea typeface="Arial"/>
                <a:cs typeface="Arial"/>
                <a:sym typeface="Arial"/>
              </a:rPr>
              <a:t>Les jeux vidéo contribuent-ils à repenser les liens entre villes et espaces récréatifs à travers la simulation de critères de développement tels que le bonheur, l’économie ou la rentabilité ?</a:t>
            </a:r>
            <a:endParaRPr/>
          </a:p>
          <a:p>
            <a:pPr indent="0" lvl="0" marL="0" marR="0" rtl="0" algn="l">
              <a:spcBef>
                <a:spcPts val="0"/>
              </a:spcBef>
              <a:spcAft>
                <a:spcPts val="0"/>
              </a:spcAft>
              <a:buNone/>
            </a:pPr>
            <a:r>
              <a:rPr b="0" i="0" lang="fr-FR" sz="1200" u="none" strike="noStrike">
                <a:solidFill>
                  <a:srgbClr val="000000"/>
                </a:solidFill>
                <a:latin typeface="Arial"/>
                <a:ea typeface="Arial"/>
                <a:cs typeface="Arial"/>
                <a:sym typeface="Arial"/>
              </a:rPr>
              <a:t>Illustrations : Roller Coaster Tycoon 2 (2002), Planet Zoo (2019), Theme Hospital (1992).</a:t>
            </a:r>
            <a:endParaRPr/>
          </a:p>
        </p:txBody>
      </p:sp>
      <p:pic>
        <p:nvPicPr>
          <p:cNvPr id="219" name="Google Shape;219;p16"/>
          <p:cNvPicPr preferRelativeResize="0"/>
          <p:nvPr/>
        </p:nvPicPr>
        <p:blipFill rotWithShape="1">
          <a:blip r:embed="rId3">
            <a:alphaModFix/>
          </a:blip>
          <a:srcRect b="0" l="0" r="0" t="0"/>
          <a:stretch/>
        </p:blipFill>
        <p:spPr>
          <a:xfrm>
            <a:off x="0" y="2834851"/>
            <a:ext cx="3262814" cy="1835397"/>
          </a:xfrm>
          <a:prstGeom prst="rect">
            <a:avLst/>
          </a:prstGeom>
          <a:noFill/>
          <a:ln>
            <a:noFill/>
          </a:ln>
        </p:spPr>
      </p:pic>
      <p:pic>
        <p:nvPicPr>
          <p:cNvPr id="220" name="Google Shape;220;p16"/>
          <p:cNvPicPr preferRelativeResize="0"/>
          <p:nvPr/>
        </p:nvPicPr>
        <p:blipFill rotWithShape="1">
          <a:blip r:embed="rId4">
            <a:alphaModFix/>
          </a:blip>
          <a:srcRect b="0" l="0" r="0" t="0"/>
          <a:stretch/>
        </p:blipFill>
        <p:spPr>
          <a:xfrm>
            <a:off x="3407873" y="2834851"/>
            <a:ext cx="3262814" cy="1835397"/>
          </a:xfrm>
          <a:prstGeom prst="rect">
            <a:avLst/>
          </a:prstGeom>
          <a:noFill/>
          <a:ln>
            <a:noFill/>
          </a:ln>
        </p:spPr>
      </p:pic>
      <p:pic>
        <p:nvPicPr>
          <p:cNvPr id="221" name="Google Shape;221;p16"/>
          <p:cNvPicPr preferRelativeResize="0"/>
          <p:nvPr/>
        </p:nvPicPr>
        <p:blipFill rotWithShape="1">
          <a:blip r:embed="rId5">
            <a:alphaModFix/>
          </a:blip>
          <a:srcRect b="0" l="0" r="0" t="0"/>
          <a:stretch/>
        </p:blipFill>
        <p:spPr>
          <a:xfrm>
            <a:off x="6815746" y="2834851"/>
            <a:ext cx="3262814" cy="183539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17"/>
          <p:cNvSpPr/>
          <p:nvPr/>
        </p:nvSpPr>
        <p:spPr>
          <a:xfrm>
            <a:off x="0" y="5111280"/>
            <a:ext cx="10078560" cy="287280"/>
          </a:xfrm>
          <a:prstGeom prst="rect">
            <a:avLst/>
          </a:prstGeom>
          <a:solidFill>
            <a:srgbClr val="1E9AED"/>
          </a:solidFill>
          <a:ln cap="flat" cmpd="sng" w="9525">
            <a:solidFill>
              <a:srgbClr val="9FC8EB"/>
            </a:solidFill>
            <a:prstDash val="solid"/>
            <a:round/>
            <a:headEnd len="sm" w="sm" type="none"/>
            <a:tailEnd len="sm" w="sm" type="none"/>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27" name="Google Shape;227;p17"/>
          <p:cNvSpPr txBox="1"/>
          <p:nvPr>
            <p:ph type="title"/>
          </p:nvPr>
        </p:nvSpPr>
        <p:spPr>
          <a:xfrm>
            <a:off x="180720" y="5436000"/>
            <a:ext cx="2589840" cy="17892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Clr>
                <a:srgbClr val="1E9AED"/>
              </a:buClr>
              <a:buSzPts val="900"/>
              <a:buFont typeface="Arial"/>
              <a:buNone/>
            </a:pPr>
            <a:r>
              <a:rPr b="0" lang="fr-FR" sz="900" strike="noStrike">
                <a:solidFill>
                  <a:srgbClr val="1E9AED"/>
                </a:solidFill>
                <a:latin typeface="Arial"/>
                <a:ea typeface="Arial"/>
                <a:cs typeface="Arial"/>
                <a:sym typeface="Arial"/>
              </a:rPr>
              <a:t>Festival International de Géographie</a:t>
            </a:r>
            <a:endParaRPr b="0" sz="900" strike="noStrike">
              <a:solidFill>
                <a:srgbClr val="000000"/>
              </a:solidFill>
              <a:latin typeface="Arial"/>
              <a:ea typeface="Arial"/>
              <a:cs typeface="Arial"/>
              <a:sym typeface="Arial"/>
            </a:endParaRPr>
          </a:p>
        </p:txBody>
      </p:sp>
      <p:sp>
        <p:nvSpPr>
          <p:cNvPr id="228" name="Google Shape;228;p17"/>
          <p:cNvSpPr txBox="1"/>
          <p:nvPr>
            <p:ph type="title"/>
          </p:nvPr>
        </p:nvSpPr>
        <p:spPr>
          <a:xfrm>
            <a:off x="7308720" y="5436360"/>
            <a:ext cx="2589840" cy="17892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Clr>
                <a:srgbClr val="1E9AED"/>
              </a:buClr>
              <a:buSzPts val="900"/>
              <a:buFont typeface="Arial"/>
              <a:buNone/>
            </a:pPr>
            <a:r>
              <a:rPr b="0" lang="fr-FR" sz="900" strike="noStrike">
                <a:solidFill>
                  <a:srgbClr val="1E9AED"/>
                </a:solidFill>
                <a:latin typeface="Arial"/>
                <a:ea typeface="Arial"/>
                <a:cs typeface="Arial"/>
                <a:sym typeface="Arial"/>
              </a:rPr>
              <a:t>35</a:t>
            </a:r>
            <a:r>
              <a:rPr b="0" baseline="30000" lang="fr-FR" sz="900" strike="noStrike">
                <a:solidFill>
                  <a:srgbClr val="1E9AED"/>
                </a:solidFill>
                <a:latin typeface="Arial"/>
                <a:ea typeface="Arial"/>
                <a:cs typeface="Arial"/>
                <a:sym typeface="Arial"/>
              </a:rPr>
              <a:t>e</a:t>
            </a:r>
            <a:r>
              <a:rPr b="0" lang="fr-FR" sz="900" strike="noStrike">
                <a:solidFill>
                  <a:srgbClr val="1E9AED"/>
                </a:solidFill>
                <a:latin typeface="Arial"/>
                <a:ea typeface="Arial"/>
                <a:cs typeface="Arial"/>
                <a:sym typeface="Arial"/>
              </a:rPr>
              <a:t> édition - 2024</a:t>
            </a:r>
            <a:endParaRPr b="0" sz="900" strike="noStrike">
              <a:solidFill>
                <a:srgbClr val="000000"/>
              </a:solidFill>
              <a:latin typeface="Arial"/>
              <a:ea typeface="Arial"/>
              <a:cs typeface="Arial"/>
              <a:sym typeface="Arial"/>
            </a:endParaRPr>
          </a:p>
        </p:txBody>
      </p:sp>
      <p:sp>
        <p:nvSpPr>
          <p:cNvPr id="229" name="Google Shape;229;p17"/>
          <p:cNvSpPr txBox="1"/>
          <p:nvPr/>
        </p:nvSpPr>
        <p:spPr>
          <a:xfrm>
            <a:off x="0" y="0"/>
            <a:ext cx="10078560" cy="400110"/>
          </a:xfrm>
          <a:prstGeom prst="rect">
            <a:avLst/>
          </a:prstGeom>
          <a:solidFill>
            <a:schemeClr val="accent6">
              <a:alpha val="49803"/>
            </a:schemeClr>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fr-FR" sz="2000">
                <a:solidFill>
                  <a:srgbClr val="00B0F0"/>
                </a:solidFill>
                <a:latin typeface="Arial"/>
                <a:ea typeface="Arial"/>
                <a:cs typeface="Arial"/>
                <a:sym typeface="Arial"/>
              </a:rPr>
              <a:t>Clés de lecture des différences culturelles dans l’aménagement des territoires.</a:t>
            </a:r>
            <a:endParaRPr/>
          </a:p>
        </p:txBody>
      </p:sp>
      <p:sp>
        <p:nvSpPr>
          <p:cNvPr id="230" name="Google Shape;230;p17"/>
          <p:cNvSpPr txBox="1"/>
          <p:nvPr/>
        </p:nvSpPr>
        <p:spPr>
          <a:xfrm>
            <a:off x="0" y="499105"/>
            <a:ext cx="10078560" cy="160043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fr-FR" sz="1400" u="none" strike="noStrike">
                <a:solidFill>
                  <a:srgbClr val="000000"/>
                </a:solidFill>
                <a:latin typeface="Arial"/>
                <a:ea typeface="Arial"/>
                <a:cs typeface="Arial"/>
                <a:sym typeface="Arial"/>
              </a:rPr>
              <a:t>Les jeux de gestion de ville et de simulation urbaine nous plongent dans le quotidien des urbanistes, en mettant l’accès sur certains aspects plutôt que d’autres selon les ambitions ludo-narratives des expériences de jeux.</a:t>
            </a:r>
            <a:endParaRPr/>
          </a:p>
          <a:p>
            <a:pPr indent="0" lvl="0" marL="0" marR="0" rtl="0" algn="l">
              <a:spcBef>
                <a:spcPts val="0"/>
              </a:spcBef>
              <a:spcAft>
                <a:spcPts val="0"/>
              </a:spcAft>
              <a:buNone/>
            </a:pPr>
            <a:r>
              <a:t/>
            </a:r>
            <a:endParaRPr b="0" i="0" sz="1400" u="none" strike="noStrike">
              <a:solidFill>
                <a:srgbClr val="000000"/>
              </a:solidFill>
              <a:latin typeface="Arial"/>
              <a:ea typeface="Arial"/>
              <a:cs typeface="Arial"/>
              <a:sym typeface="Arial"/>
            </a:endParaRPr>
          </a:p>
          <a:p>
            <a:pPr indent="0" lvl="0" marL="0" marR="0" rtl="0" algn="l">
              <a:spcBef>
                <a:spcPts val="0"/>
              </a:spcBef>
              <a:spcAft>
                <a:spcPts val="0"/>
              </a:spcAft>
              <a:buNone/>
            </a:pPr>
            <a:r>
              <a:rPr b="0" i="0" lang="fr-FR" sz="1400" u="none" strike="noStrike">
                <a:solidFill>
                  <a:srgbClr val="000000"/>
                </a:solidFill>
                <a:latin typeface="Arial"/>
                <a:ea typeface="Arial"/>
                <a:cs typeface="Arial"/>
                <a:sym typeface="Arial"/>
              </a:rPr>
              <a:t>Il est intéressant de voir comment ces jeux, en tant qu’objets culturels, trahissent des points de vue arbitraires sur l’aménagement des territoires. On pourrait argumenter que Cities Skylines 2 (2022) s’inspire fortement d’une vision libérale nord-américaine de l’urbanisme, là où un jeu comme Terra Nil (2023) explore les thèmes de la revitalisation urbaine et de l’urbanisme écologique.</a:t>
            </a:r>
            <a:endParaRPr/>
          </a:p>
        </p:txBody>
      </p:sp>
      <p:pic>
        <p:nvPicPr>
          <p:cNvPr id="231" name="Google Shape;231;p17"/>
          <p:cNvPicPr preferRelativeResize="0"/>
          <p:nvPr/>
        </p:nvPicPr>
        <p:blipFill rotWithShape="1">
          <a:blip r:embed="rId3">
            <a:alphaModFix/>
          </a:blip>
          <a:srcRect b="0" l="0" r="0" t="0"/>
          <a:stretch/>
        </p:blipFill>
        <p:spPr>
          <a:xfrm>
            <a:off x="672186" y="2287692"/>
            <a:ext cx="4562736" cy="2566629"/>
          </a:xfrm>
          <a:prstGeom prst="rect">
            <a:avLst/>
          </a:prstGeom>
          <a:noFill/>
          <a:ln>
            <a:noFill/>
          </a:ln>
        </p:spPr>
      </p:pic>
      <p:pic>
        <p:nvPicPr>
          <p:cNvPr id="232" name="Google Shape;232;p17"/>
          <p:cNvPicPr preferRelativeResize="0"/>
          <p:nvPr/>
        </p:nvPicPr>
        <p:blipFill rotWithShape="1">
          <a:blip r:embed="rId4">
            <a:alphaModFix/>
          </a:blip>
          <a:srcRect b="0" l="0" r="0" t="0"/>
          <a:stretch/>
        </p:blipFill>
        <p:spPr>
          <a:xfrm>
            <a:off x="5554185" y="2287692"/>
            <a:ext cx="3854254" cy="256662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18"/>
          <p:cNvSpPr/>
          <p:nvPr/>
        </p:nvSpPr>
        <p:spPr>
          <a:xfrm>
            <a:off x="0" y="5111280"/>
            <a:ext cx="10078560" cy="287280"/>
          </a:xfrm>
          <a:prstGeom prst="rect">
            <a:avLst/>
          </a:prstGeom>
          <a:solidFill>
            <a:srgbClr val="1E9AED"/>
          </a:solidFill>
          <a:ln cap="flat" cmpd="sng" w="9525">
            <a:solidFill>
              <a:srgbClr val="9FC8EB"/>
            </a:solidFill>
            <a:prstDash val="solid"/>
            <a:round/>
            <a:headEnd len="sm" w="sm" type="none"/>
            <a:tailEnd len="sm" w="sm" type="none"/>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38" name="Google Shape;238;p18"/>
          <p:cNvSpPr txBox="1"/>
          <p:nvPr>
            <p:ph type="title"/>
          </p:nvPr>
        </p:nvSpPr>
        <p:spPr>
          <a:xfrm>
            <a:off x="180720" y="5436000"/>
            <a:ext cx="2589840" cy="17892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Clr>
                <a:srgbClr val="1E9AED"/>
              </a:buClr>
              <a:buSzPts val="900"/>
              <a:buFont typeface="Arial"/>
              <a:buNone/>
            </a:pPr>
            <a:r>
              <a:rPr b="0" lang="fr-FR" sz="900" strike="noStrike">
                <a:solidFill>
                  <a:srgbClr val="1E9AED"/>
                </a:solidFill>
                <a:latin typeface="Arial"/>
                <a:ea typeface="Arial"/>
                <a:cs typeface="Arial"/>
                <a:sym typeface="Arial"/>
              </a:rPr>
              <a:t>Festival International de Géographie</a:t>
            </a:r>
            <a:endParaRPr b="0" sz="900" strike="noStrike">
              <a:solidFill>
                <a:srgbClr val="000000"/>
              </a:solidFill>
              <a:latin typeface="Arial"/>
              <a:ea typeface="Arial"/>
              <a:cs typeface="Arial"/>
              <a:sym typeface="Arial"/>
            </a:endParaRPr>
          </a:p>
        </p:txBody>
      </p:sp>
      <p:sp>
        <p:nvSpPr>
          <p:cNvPr id="239" name="Google Shape;239;p18"/>
          <p:cNvSpPr txBox="1"/>
          <p:nvPr>
            <p:ph type="title"/>
          </p:nvPr>
        </p:nvSpPr>
        <p:spPr>
          <a:xfrm>
            <a:off x="7308720" y="5436360"/>
            <a:ext cx="2589840" cy="17892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Clr>
                <a:srgbClr val="1E9AED"/>
              </a:buClr>
              <a:buSzPts val="900"/>
              <a:buFont typeface="Arial"/>
              <a:buNone/>
            </a:pPr>
            <a:r>
              <a:rPr b="0" lang="fr-FR" sz="900" strike="noStrike">
                <a:solidFill>
                  <a:srgbClr val="1E9AED"/>
                </a:solidFill>
                <a:latin typeface="Arial"/>
                <a:ea typeface="Arial"/>
                <a:cs typeface="Arial"/>
                <a:sym typeface="Arial"/>
              </a:rPr>
              <a:t>35</a:t>
            </a:r>
            <a:r>
              <a:rPr b="0" baseline="30000" lang="fr-FR" sz="900" strike="noStrike">
                <a:solidFill>
                  <a:srgbClr val="1E9AED"/>
                </a:solidFill>
                <a:latin typeface="Arial"/>
                <a:ea typeface="Arial"/>
                <a:cs typeface="Arial"/>
                <a:sym typeface="Arial"/>
              </a:rPr>
              <a:t>e</a:t>
            </a:r>
            <a:r>
              <a:rPr b="0" lang="fr-FR" sz="900" strike="noStrike">
                <a:solidFill>
                  <a:srgbClr val="1E9AED"/>
                </a:solidFill>
                <a:latin typeface="Arial"/>
                <a:ea typeface="Arial"/>
                <a:cs typeface="Arial"/>
                <a:sym typeface="Arial"/>
              </a:rPr>
              <a:t> édition - 2024</a:t>
            </a:r>
            <a:endParaRPr b="0" sz="900" strike="noStrike">
              <a:solidFill>
                <a:srgbClr val="000000"/>
              </a:solidFill>
              <a:latin typeface="Arial"/>
              <a:ea typeface="Arial"/>
              <a:cs typeface="Arial"/>
              <a:sym typeface="Arial"/>
            </a:endParaRPr>
          </a:p>
        </p:txBody>
      </p:sp>
      <p:sp>
        <p:nvSpPr>
          <p:cNvPr id="240" name="Google Shape;240;p18"/>
          <p:cNvSpPr txBox="1"/>
          <p:nvPr/>
        </p:nvSpPr>
        <p:spPr>
          <a:xfrm>
            <a:off x="0" y="0"/>
            <a:ext cx="10078560" cy="400110"/>
          </a:xfrm>
          <a:prstGeom prst="rect">
            <a:avLst/>
          </a:prstGeom>
          <a:solidFill>
            <a:schemeClr val="accent6">
              <a:alpha val="49803"/>
            </a:schemeClr>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fr-FR" sz="2000">
                <a:solidFill>
                  <a:srgbClr val="00B0F0"/>
                </a:solidFill>
                <a:latin typeface="Arial"/>
                <a:ea typeface="Arial"/>
                <a:cs typeface="Arial"/>
                <a:sym typeface="Arial"/>
              </a:rPr>
              <a:t>Des lectures culturelles d’environnements urbains</a:t>
            </a:r>
            <a:endParaRPr/>
          </a:p>
        </p:txBody>
      </p:sp>
      <p:sp>
        <p:nvSpPr>
          <p:cNvPr id="241" name="Google Shape;241;p18"/>
          <p:cNvSpPr txBox="1"/>
          <p:nvPr/>
        </p:nvSpPr>
        <p:spPr>
          <a:xfrm>
            <a:off x="0" y="499105"/>
            <a:ext cx="10078560" cy="138499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fr-FR" sz="1200" u="none" strike="noStrike">
                <a:solidFill>
                  <a:srgbClr val="000000"/>
                </a:solidFill>
                <a:latin typeface="Arial"/>
                <a:ea typeface="Arial"/>
                <a:cs typeface="Arial"/>
                <a:sym typeface="Arial"/>
              </a:rPr>
              <a:t>Les city-builders ne sont pas les seuls jeux qui mettent en scène des villes et leur aménagement. Dans de nombreux jeux en monde ouvert par exemple, l’exploration de ville fait partie intégrante du plaisir de jouer. En se baladant librement et à différents rythmes, en interagissant avec des personnages ou en rencontrant des situations inattendues, le public découvre une certaine représentation du paysage urbain donné.</a:t>
            </a:r>
            <a:endParaRPr/>
          </a:p>
          <a:p>
            <a:pPr indent="0" lvl="0" marL="0" marR="0" rtl="0" algn="l">
              <a:spcBef>
                <a:spcPts val="0"/>
              </a:spcBef>
              <a:spcAft>
                <a:spcPts val="0"/>
              </a:spcAft>
              <a:buNone/>
            </a:pPr>
            <a:r>
              <a:t/>
            </a:r>
            <a:endParaRPr b="0" i="0" sz="1200" u="none" strike="noStrike">
              <a:solidFill>
                <a:srgbClr val="000000"/>
              </a:solidFill>
              <a:latin typeface="Arial"/>
              <a:ea typeface="Arial"/>
              <a:cs typeface="Arial"/>
              <a:sym typeface="Arial"/>
            </a:endParaRPr>
          </a:p>
          <a:p>
            <a:pPr indent="0" lvl="0" marL="0" marR="0" rtl="0" algn="l">
              <a:spcBef>
                <a:spcPts val="0"/>
              </a:spcBef>
              <a:spcAft>
                <a:spcPts val="0"/>
              </a:spcAft>
              <a:buNone/>
            </a:pPr>
            <a:r>
              <a:rPr b="0" i="0" lang="fr-FR" sz="1200" u="none" strike="noStrike">
                <a:solidFill>
                  <a:srgbClr val="000000"/>
                </a:solidFill>
                <a:latin typeface="Arial"/>
                <a:ea typeface="Arial"/>
                <a:cs typeface="Arial"/>
                <a:sym typeface="Arial"/>
              </a:rPr>
              <a:t>Lorsque ces villes sont réelles, on peut tirer de profondes analyses sur les représentations de ces différentes localités et de leur diffusion à un public mondialisé.</a:t>
            </a:r>
            <a:endParaRPr/>
          </a:p>
          <a:p>
            <a:pPr indent="0" lvl="0" marL="0" marR="0" rtl="0" algn="l">
              <a:spcBef>
                <a:spcPts val="0"/>
              </a:spcBef>
              <a:spcAft>
                <a:spcPts val="0"/>
              </a:spcAft>
              <a:buNone/>
            </a:pPr>
            <a:r>
              <a:rPr b="0" i="0" lang="fr-FR" sz="1200" u="none" strike="noStrike">
                <a:solidFill>
                  <a:srgbClr val="000000"/>
                </a:solidFill>
                <a:latin typeface="Arial"/>
                <a:ea typeface="Arial"/>
                <a:cs typeface="Arial"/>
                <a:sym typeface="Arial"/>
              </a:rPr>
              <a:t>Ex: “Y-a-t-il une ville pour définir Ubisoft ? Enjeux poétiques et philosophiques d’un monde de l’action.”, P-A Colombani, Alternative Francophone.</a:t>
            </a:r>
            <a:endParaRPr/>
          </a:p>
        </p:txBody>
      </p:sp>
      <p:pic>
        <p:nvPicPr>
          <p:cNvPr id="242" name="Google Shape;242;p18"/>
          <p:cNvPicPr preferRelativeResize="0"/>
          <p:nvPr/>
        </p:nvPicPr>
        <p:blipFill rotWithShape="1">
          <a:blip r:embed="rId3">
            <a:alphaModFix/>
          </a:blip>
          <a:srcRect b="0" l="0" r="0" t="0"/>
          <a:stretch/>
        </p:blipFill>
        <p:spPr>
          <a:xfrm>
            <a:off x="2116292" y="1984060"/>
            <a:ext cx="5845976" cy="306936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19"/>
          <p:cNvSpPr/>
          <p:nvPr/>
        </p:nvSpPr>
        <p:spPr>
          <a:xfrm>
            <a:off x="0" y="5111280"/>
            <a:ext cx="10078560" cy="287280"/>
          </a:xfrm>
          <a:prstGeom prst="rect">
            <a:avLst/>
          </a:prstGeom>
          <a:solidFill>
            <a:srgbClr val="1E9AED"/>
          </a:solidFill>
          <a:ln cap="flat" cmpd="sng" w="9525">
            <a:solidFill>
              <a:srgbClr val="9FC8EB"/>
            </a:solidFill>
            <a:prstDash val="solid"/>
            <a:round/>
            <a:headEnd len="sm" w="sm" type="none"/>
            <a:tailEnd len="sm" w="sm" type="none"/>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49" name="Google Shape;249;p19"/>
          <p:cNvSpPr txBox="1"/>
          <p:nvPr>
            <p:ph type="title"/>
          </p:nvPr>
        </p:nvSpPr>
        <p:spPr>
          <a:xfrm>
            <a:off x="180720" y="5436000"/>
            <a:ext cx="2589840" cy="17892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Clr>
                <a:srgbClr val="1E9AED"/>
              </a:buClr>
              <a:buSzPts val="900"/>
              <a:buFont typeface="Arial"/>
              <a:buNone/>
            </a:pPr>
            <a:r>
              <a:rPr b="0" lang="fr-FR" sz="900" strike="noStrike">
                <a:solidFill>
                  <a:srgbClr val="1E9AED"/>
                </a:solidFill>
                <a:latin typeface="Arial"/>
                <a:ea typeface="Arial"/>
                <a:cs typeface="Arial"/>
                <a:sym typeface="Arial"/>
              </a:rPr>
              <a:t>Festival International de Géographie</a:t>
            </a:r>
            <a:endParaRPr b="0" sz="900" strike="noStrike">
              <a:solidFill>
                <a:srgbClr val="000000"/>
              </a:solidFill>
              <a:latin typeface="Arial"/>
              <a:ea typeface="Arial"/>
              <a:cs typeface="Arial"/>
              <a:sym typeface="Arial"/>
            </a:endParaRPr>
          </a:p>
        </p:txBody>
      </p:sp>
      <p:sp>
        <p:nvSpPr>
          <p:cNvPr id="250" name="Google Shape;250;p19"/>
          <p:cNvSpPr txBox="1"/>
          <p:nvPr>
            <p:ph type="title"/>
          </p:nvPr>
        </p:nvSpPr>
        <p:spPr>
          <a:xfrm>
            <a:off x="7308720" y="5436360"/>
            <a:ext cx="2589840" cy="17892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Clr>
                <a:srgbClr val="1E9AED"/>
              </a:buClr>
              <a:buSzPts val="900"/>
              <a:buFont typeface="Arial"/>
              <a:buNone/>
            </a:pPr>
            <a:r>
              <a:rPr b="0" lang="fr-FR" sz="900" strike="noStrike">
                <a:solidFill>
                  <a:srgbClr val="1E9AED"/>
                </a:solidFill>
                <a:latin typeface="Arial"/>
                <a:ea typeface="Arial"/>
                <a:cs typeface="Arial"/>
                <a:sym typeface="Arial"/>
              </a:rPr>
              <a:t>35</a:t>
            </a:r>
            <a:r>
              <a:rPr b="0" baseline="30000" lang="fr-FR" sz="900" strike="noStrike">
                <a:solidFill>
                  <a:srgbClr val="1E9AED"/>
                </a:solidFill>
                <a:latin typeface="Arial"/>
                <a:ea typeface="Arial"/>
                <a:cs typeface="Arial"/>
                <a:sym typeface="Arial"/>
              </a:rPr>
              <a:t>e</a:t>
            </a:r>
            <a:r>
              <a:rPr b="0" lang="fr-FR" sz="900" strike="noStrike">
                <a:solidFill>
                  <a:srgbClr val="1E9AED"/>
                </a:solidFill>
                <a:latin typeface="Arial"/>
                <a:ea typeface="Arial"/>
                <a:cs typeface="Arial"/>
                <a:sym typeface="Arial"/>
              </a:rPr>
              <a:t> édition - 2024</a:t>
            </a:r>
            <a:endParaRPr b="0" sz="900" strike="noStrike">
              <a:solidFill>
                <a:srgbClr val="000000"/>
              </a:solidFill>
              <a:latin typeface="Arial"/>
              <a:ea typeface="Arial"/>
              <a:cs typeface="Arial"/>
              <a:sym typeface="Arial"/>
            </a:endParaRPr>
          </a:p>
        </p:txBody>
      </p:sp>
      <p:sp>
        <p:nvSpPr>
          <p:cNvPr id="251" name="Google Shape;251;p19"/>
          <p:cNvSpPr txBox="1"/>
          <p:nvPr/>
        </p:nvSpPr>
        <p:spPr>
          <a:xfrm>
            <a:off x="0" y="0"/>
            <a:ext cx="10078560" cy="400110"/>
          </a:xfrm>
          <a:prstGeom prst="rect">
            <a:avLst/>
          </a:prstGeom>
          <a:solidFill>
            <a:schemeClr val="accent6">
              <a:alpha val="49803"/>
            </a:schemeClr>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fr-FR" sz="2000">
                <a:solidFill>
                  <a:srgbClr val="00B0F0"/>
                </a:solidFill>
                <a:latin typeface="Arial"/>
                <a:ea typeface="Arial"/>
                <a:cs typeface="Arial"/>
                <a:sym typeface="Arial"/>
              </a:rPr>
              <a:t>Des lectures culturelles d’environnements naturels</a:t>
            </a:r>
            <a:endParaRPr/>
          </a:p>
        </p:txBody>
      </p:sp>
      <p:sp>
        <p:nvSpPr>
          <p:cNvPr id="252" name="Google Shape;252;p19"/>
          <p:cNvSpPr txBox="1"/>
          <p:nvPr/>
        </p:nvSpPr>
        <p:spPr>
          <a:xfrm>
            <a:off x="0" y="499105"/>
            <a:ext cx="10078560" cy="212365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fr-FR" sz="1200" u="none" strike="noStrike">
                <a:solidFill>
                  <a:srgbClr val="000000"/>
                </a:solidFill>
                <a:latin typeface="Arial"/>
                <a:ea typeface="Arial"/>
                <a:cs typeface="Arial"/>
                <a:sym typeface="Arial"/>
              </a:rPr>
              <a:t>De nombreux jeux mettent en scène des paysages naturels dans lesquels évoluer. Plus ou moins accueillant ou menaçant selon la nature du jeu et de l’aventure, ces dispositifs peuvent trahir une certaine connivence culturelle envisageant de façon méliorative ou péjorative ces milieux.</a:t>
            </a:r>
            <a:endParaRPr/>
          </a:p>
          <a:p>
            <a:pPr indent="0" lvl="0" marL="0" marR="0" rtl="0" algn="l">
              <a:spcBef>
                <a:spcPts val="0"/>
              </a:spcBef>
              <a:spcAft>
                <a:spcPts val="0"/>
              </a:spcAft>
              <a:buNone/>
            </a:pPr>
            <a:r>
              <a:t/>
            </a:r>
            <a:endParaRPr b="0" i="0" sz="1200" u="none" strike="noStrike">
              <a:solidFill>
                <a:srgbClr val="000000"/>
              </a:solidFill>
              <a:latin typeface="Arial"/>
              <a:ea typeface="Arial"/>
              <a:cs typeface="Arial"/>
              <a:sym typeface="Arial"/>
            </a:endParaRPr>
          </a:p>
          <a:p>
            <a:pPr indent="0" lvl="0" marL="0" marR="0" rtl="0" algn="l">
              <a:spcBef>
                <a:spcPts val="0"/>
              </a:spcBef>
              <a:spcAft>
                <a:spcPts val="0"/>
              </a:spcAft>
              <a:buNone/>
            </a:pPr>
            <a:r>
              <a:rPr lang="fr-FR" sz="1200">
                <a:solidFill>
                  <a:srgbClr val="000000"/>
                </a:solidFill>
                <a:latin typeface="Arial"/>
                <a:ea typeface="Arial"/>
                <a:cs typeface="Arial"/>
                <a:sym typeface="Arial"/>
              </a:rPr>
              <a:t>Ex : L</a:t>
            </a:r>
            <a:r>
              <a:rPr b="0" i="0" lang="fr-FR" sz="1200" u="none" strike="noStrike">
                <a:solidFill>
                  <a:srgbClr val="000000"/>
                </a:solidFill>
                <a:latin typeface="Arial"/>
                <a:ea typeface="Arial"/>
                <a:cs typeface="Arial"/>
                <a:sym typeface="Arial"/>
              </a:rPr>
              <a:t>es marécages, milieux naturels où les stéréotypes historiques négatifs associés aux milieux ont construit un certain vocabulaire de représentations. Les jeux vidéo rejouent pour une grande part les aspects “négatifs” historiquement associés aux marécages dans la mise en scène et les mécaniques associées à un niveau : à des écosystèmes spectaculaires s’additionnent des risques d’empoisonnement en marchant dans la boue ou en subissant une attaque, l’enlisement dans la vase, des ennemis empreints de l’imaginaire des zones humides de la sorcière aux chauves-souris en passant par les grenouilles empoisonnées et autres plantes carnivores… On peut noter également la consommation de plantes pour se protéger de certains méfaits prêtés aux marécages, évoquant des formes anciennes de médecine.</a:t>
            </a:r>
            <a:endParaRPr/>
          </a:p>
          <a:p>
            <a:pPr indent="0" lvl="0" marL="0" marR="0" rtl="0" algn="l">
              <a:spcBef>
                <a:spcPts val="0"/>
              </a:spcBef>
              <a:spcAft>
                <a:spcPts val="0"/>
              </a:spcAft>
              <a:buNone/>
            </a:pPr>
            <a:r>
              <a:t/>
            </a:r>
            <a:endParaRPr sz="1200">
              <a:solidFill>
                <a:srgbClr val="000000"/>
              </a:solidFill>
              <a:latin typeface="Arial"/>
              <a:ea typeface="Arial"/>
              <a:cs typeface="Arial"/>
              <a:sym typeface="Arial"/>
            </a:endParaRPr>
          </a:p>
          <a:p>
            <a:pPr indent="0" lvl="0" marL="0" marR="0" rtl="0" algn="l">
              <a:spcBef>
                <a:spcPts val="0"/>
              </a:spcBef>
              <a:spcAft>
                <a:spcPts val="0"/>
              </a:spcAft>
              <a:buNone/>
            </a:pPr>
            <a:r>
              <a:rPr b="0" i="0" lang="fr-FR" sz="1200" u="none" strike="noStrike">
                <a:solidFill>
                  <a:srgbClr val="000000"/>
                </a:solidFill>
                <a:latin typeface="Arial"/>
                <a:ea typeface="Arial"/>
                <a:cs typeface="Arial"/>
                <a:sym typeface="Arial"/>
              </a:rPr>
              <a:t>Illustrations : Dark Souls 3 (2016), Rayman 3 (2003).</a:t>
            </a:r>
            <a:endParaRPr/>
          </a:p>
        </p:txBody>
      </p:sp>
      <p:pic>
        <p:nvPicPr>
          <p:cNvPr id="253" name="Google Shape;253;p19"/>
          <p:cNvPicPr preferRelativeResize="0"/>
          <p:nvPr/>
        </p:nvPicPr>
        <p:blipFill rotWithShape="1">
          <a:blip r:embed="rId3">
            <a:alphaModFix/>
          </a:blip>
          <a:srcRect b="0" l="0" r="0" t="0"/>
          <a:stretch/>
        </p:blipFill>
        <p:spPr>
          <a:xfrm>
            <a:off x="0" y="2782766"/>
            <a:ext cx="3775260" cy="2123658"/>
          </a:xfrm>
          <a:prstGeom prst="rect">
            <a:avLst/>
          </a:prstGeom>
          <a:noFill/>
          <a:ln>
            <a:noFill/>
          </a:ln>
        </p:spPr>
      </p:pic>
      <p:pic>
        <p:nvPicPr>
          <p:cNvPr id="254" name="Google Shape;254;p19"/>
          <p:cNvPicPr preferRelativeResize="0"/>
          <p:nvPr/>
        </p:nvPicPr>
        <p:blipFill rotWithShape="1">
          <a:blip r:embed="rId4">
            <a:alphaModFix/>
          </a:blip>
          <a:srcRect b="0" l="0" r="0" t="0"/>
          <a:stretch/>
        </p:blipFill>
        <p:spPr>
          <a:xfrm>
            <a:off x="3527103" y="2783954"/>
            <a:ext cx="3781617" cy="2122470"/>
          </a:xfrm>
          <a:prstGeom prst="rect">
            <a:avLst/>
          </a:prstGeom>
          <a:noFill/>
          <a:ln>
            <a:noFill/>
          </a:ln>
        </p:spPr>
      </p:pic>
      <p:pic>
        <p:nvPicPr>
          <p:cNvPr id="255" name="Google Shape;255;p19"/>
          <p:cNvPicPr preferRelativeResize="0"/>
          <p:nvPr/>
        </p:nvPicPr>
        <p:blipFill rotWithShape="1">
          <a:blip r:embed="rId5">
            <a:alphaModFix/>
          </a:blip>
          <a:srcRect b="0" l="0" r="0" t="0"/>
          <a:stretch/>
        </p:blipFill>
        <p:spPr>
          <a:xfrm>
            <a:off x="7247016" y="2782766"/>
            <a:ext cx="2831544" cy="212365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pic>
        <p:nvPicPr>
          <p:cNvPr id="73" name="Google Shape;73;p2"/>
          <p:cNvPicPr preferRelativeResize="0"/>
          <p:nvPr/>
        </p:nvPicPr>
        <p:blipFill rotWithShape="1">
          <a:blip r:embed="rId3">
            <a:alphaModFix/>
          </a:blip>
          <a:srcRect b="0" l="0" r="0" t="0"/>
          <a:stretch/>
        </p:blipFill>
        <p:spPr>
          <a:xfrm>
            <a:off x="0" y="0"/>
            <a:ext cx="10080000" cy="5690160"/>
          </a:xfrm>
          <a:prstGeom prst="rect">
            <a:avLst/>
          </a:prstGeom>
          <a:noFill/>
          <a:ln>
            <a:noFill/>
          </a:ln>
        </p:spPr>
      </p:pic>
      <p:sp>
        <p:nvSpPr>
          <p:cNvPr id="74" name="Google Shape;74;p2"/>
          <p:cNvSpPr/>
          <p:nvPr/>
        </p:nvSpPr>
        <p:spPr>
          <a:xfrm>
            <a:off x="1440000" y="720000"/>
            <a:ext cx="7198560" cy="4498560"/>
          </a:xfrm>
          <a:prstGeom prst="rect">
            <a:avLst/>
          </a:prstGeom>
          <a:solidFill>
            <a:srgbClr val="FFFFFF"/>
          </a:solidFill>
          <a:ln cap="flat" cmpd="sng" w="9525">
            <a:solidFill>
              <a:srgbClr val="3465A4"/>
            </a:solidFill>
            <a:prstDash val="solid"/>
            <a:round/>
            <a:headEnd len="sm" w="sm" type="none"/>
            <a:tailEnd len="sm" w="sm" type="none"/>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sp>
        <p:nvSpPr>
          <p:cNvPr id="75" name="Google Shape;75;p2"/>
          <p:cNvSpPr txBox="1"/>
          <p:nvPr>
            <p:ph type="title"/>
          </p:nvPr>
        </p:nvSpPr>
        <p:spPr>
          <a:xfrm>
            <a:off x="1440000" y="1033560"/>
            <a:ext cx="7198560" cy="1665000"/>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Clr>
                <a:srgbClr val="000000"/>
              </a:buClr>
              <a:buSzPts val="3600"/>
              <a:buFont typeface="Arial"/>
              <a:buNone/>
            </a:pPr>
            <a:r>
              <a:rPr b="1" lang="fr-FR" sz="3600" strike="noStrike">
                <a:solidFill>
                  <a:srgbClr val="000000"/>
                </a:solidFill>
                <a:latin typeface="Arial"/>
                <a:ea typeface="Arial"/>
                <a:cs typeface="Arial"/>
                <a:sym typeface="Arial"/>
              </a:rPr>
              <a:t>Vingt mille-lieux sous la Terre</a:t>
            </a:r>
            <a:br>
              <a:rPr b="1" i="0" lang="fr-FR" sz="3600" u="none" strike="noStrike">
                <a:solidFill>
                  <a:srgbClr val="48601C"/>
                </a:solidFill>
                <a:latin typeface="Arial"/>
                <a:ea typeface="Arial"/>
                <a:cs typeface="Arial"/>
                <a:sym typeface="Arial"/>
              </a:rPr>
            </a:br>
            <a:r>
              <a:rPr b="1" i="0" lang="fr-FR" sz="1800" u="none" strike="noStrike">
                <a:solidFill>
                  <a:srgbClr val="00B0F0"/>
                </a:solidFill>
                <a:latin typeface="Arial"/>
                <a:ea typeface="Arial"/>
                <a:cs typeface="Arial"/>
                <a:sym typeface="Arial"/>
              </a:rPr>
              <a:t>Jeux vidéo et explorations de l’air, du sol et du sous-sol</a:t>
            </a:r>
            <a:endParaRPr b="1" sz="2800" strike="noStrike">
              <a:solidFill>
                <a:srgbClr val="00B0F0"/>
              </a:solidFill>
              <a:latin typeface="Arial"/>
              <a:ea typeface="Arial"/>
              <a:cs typeface="Arial"/>
              <a:sym typeface="Arial"/>
            </a:endParaRPr>
          </a:p>
        </p:txBody>
      </p:sp>
      <p:sp>
        <p:nvSpPr>
          <p:cNvPr id="76" name="Google Shape;76;p2"/>
          <p:cNvSpPr/>
          <p:nvPr/>
        </p:nvSpPr>
        <p:spPr>
          <a:xfrm>
            <a:off x="1620000" y="2698560"/>
            <a:ext cx="6838560" cy="2012760"/>
          </a:xfrm>
          <a:prstGeom prst="rect">
            <a:avLst/>
          </a:prstGeom>
          <a:noFill/>
          <a:ln>
            <a:noFill/>
          </a:ln>
        </p:spPr>
        <p:txBody>
          <a:bodyPr anchorCtr="0" anchor="t" bIns="45000" lIns="90000" spcFirstLastPara="1" rIns="90000" wrap="square" tIns="45000">
            <a:noAutofit/>
          </a:bodyPr>
          <a:lstStyle/>
          <a:p>
            <a:pPr indent="0" lvl="0" marL="0" marR="0" rtl="0" algn="ctr">
              <a:lnSpc>
                <a:spcPct val="100000"/>
              </a:lnSpc>
              <a:spcBef>
                <a:spcPts val="0"/>
              </a:spcBef>
              <a:spcAft>
                <a:spcPts val="0"/>
              </a:spcAft>
              <a:buNone/>
            </a:pPr>
            <a:r>
              <a:rPr b="1" i="0" lang="fr-FR" sz="1800" u="none" cap="none" strike="noStrike">
                <a:solidFill>
                  <a:srgbClr val="000000"/>
                </a:solidFill>
                <a:latin typeface="Arial"/>
                <a:ea typeface="Arial"/>
                <a:cs typeface="Arial"/>
                <a:sym typeface="Arial"/>
              </a:rPr>
              <a:t>Eve BEN-HAÏM</a:t>
            </a:r>
            <a:br>
              <a:rPr b="0" i="0" lang="fr-FR" sz="1800" u="none" cap="none" strike="noStrike">
                <a:solidFill>
                  <a:schemeClr val="dk1"/>
                </a:solidFill>
                <a:latin typeface="Arial"/>
                <a:ea typeface="Arial"/>
                <a:cs typeface="Arial"/>
                <a:sym typeface="Arial"/>
              </a:rPr>
            </a:br>
            <a:r>
              <a:rPr b="0" i="0" lang="fr-FR" sz="1400" u="none" cap="none" strike="noStrike">
                <a:solidFill>
                  <a:srgbClr val="000000"/>
                </a:solidFill>
                <a:latin typeface="Arial"/>
                <a:ea typeface="Arial"/>
                <a:cs typeface="Arial"/>
                <a:sym typeface="Arial"/>
              </a:rPr>
              <a:t>Géographe. Inspirational Content Advisor à Ubisoft, Enseignante en cartographie et world-building à l’ICAN</a:t>
            </a:r>
            <a:r>
              <a:rPr b="0" i="0" lang="fr-FR" sz="1600" u="none" cap="none" strike="noStrike">
                <a:solidFill>
                  <a:srgbClr val="000000"/>
                </a:solidFill>
                <a:latin typeface="Arial"/>
                <a:ea typeface="Arial"/>
                <a:cs typeface="Arial"/>
                <a:sym typeface="Arial"/>
              </a:rPr>
              <a:t>.</a:t>
            </a:r>
            <a:endParaRPr/>
          </a:p>
          <a:p>
            <a:pPr indent="-170279" lvl="0" marL="216000" marR="0" rtl="0" algn="ctr">
              <a:lnSpc>
                <a:spcPct val="100000"/>
              </a:lnSpc>
              <a:spcBef>
                <a:spcPts val="567"/>
              </a:spcBef>
              <a:spcAft>
                <a:spcPts val="0"/>
              </a:spcAft>
              <a:buClr>
                <a:srgbClr val="000000"/>
              </a:buClr>
              <a:buSzPts val="720"/>
              <a:buFont typeface="Noto Sans Symbols"/>
              <a:buNone/>
            </a:pPr>
            <a:r>
              <a:t/>
            </a:r>
            <a:endParaRPr b="0" i="0" sz="1600" u="none" cap="none" strike="noStrike">
              <a:solidFill>
                <a:srgbClr val="000000"/>
              </a:solidFill>
              <a:latin typeface="Arial"/>
              <a:ea typeface="Arial"/>
              <a:cs typeface="Arial"/>
              <a:sym typeface="Arial"/>
            </a:endParaRPr>
          </a:p>
          <a:p>
            <a:pPr indent="0" lvl="0" marL="0" marR="0" rtl="0" algn="ctr">
              <a:spcBef>
                <a:spcPts val="567"/>
              </a:spcBef>
              <a:spcAft>
                <a:spcPts val="0"/>
              </a:spcAft>
              <a:buNone/>
            </a:pPr>
            <a:r>
              <a:rPr b="1" i="0" lang="fr-FR" sz="2000" u="none" cap="none" strike="noStrike">
                <a:solidFill>
                  <a:srgbClr val="000000"/>
                </a:solidFill>
                <a:latin typeface="Arial"/>
                <a:ea typeface="Arial"/>
                <a:cs typeface="Arial"/>
                <a:sym typeface="Arial"/>
              </a:rPr>
              <a:t>Lucas FRICHE</a:t>
            </a:r>
            <a:br>
              <a:rPr b="0" i="0" lang="fr-FR" sz="2000" u="none" cap="none" strike="noStrike">
                <a:solidFill>
                  <a:schemeClr val="dk1"/>
                </a:solidFill>
                <a:latin typeface="Arial"/>
                <a:ea typeface="Arial"/>
                <a:cs typeface="Arial"/>
                <a:sym typeface="Arial"/>
              </a:rPr>
            </a:br>
            <a:r>
              <a:rPr b="0" i="0" lang="fr-FR" sz="1400" u="none" cap="none" strike="noStrike">
                <a:solidFill>
                  <a:schemeClr val="dk1"/>
                </a:solidFill>
                <a:latin typeface="Arial"/>
                <a:ea typeface="Arial"/>
                <a:cs typeface="Arial"/>
                <a:sym typeface="Arial"/>
              </a:rPr>
              <a:t>Doctorant en sciences de l’information et de la communication au CREM (Université de Lorraine) et au Liège Game Lab (Université de Liège).</a:t>
            </a:r>
            <a:endParaRPr b="0" i="0" sz="1400" u="none" cap="none" strike="noStrike">
              <a:solidFill>
                <a:srgbClr val="000000"/>
              </a:solidFill>
              <a:latin typeface="Arial"/>
              <a:ea typeface="Arial"/>
              <a:cs typeface="Arial"/>
              <a:sym typeface="Arial"/>
            </a:endParaRPr>
          </a:p>
          <a:p>
            <a:pPr indent="-164564" lvl="0" marL="216000" marR="0" rtl="0" algn="ctr">
              <a:lnSpc>
                <a:spcPct val="100000"/>
              </a:lnSpc>
              <a:spcBef>
                <a:spcPts val="567"/>
              </a:spcBef>
              <a:spcAft>
                <a:spcPts val="0"/>
              </a:spcAft>
              <a:buClr>
                <a:srgbClr val="000000"/>
              </a:buClr>
              <a:buSzPts val="810"/>
              <a:buFont typeface="Noto Sans Symbols"/>
              <a:buNone/>
            </a:pPr>
            <a:r>
              <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20"/>
          <p:cNvSpPr/>
          <p:nvPr/>
        </p:nvSpPr>
        <p:spPr>
          <a:xfrm>
            <a:off x="0" y="5111280"/>
            <a:ext cx="10078560" cy="287280"/>
          </a:xfrm>
          <a:prstGeom prst="rect">
            <a:avLst/>
          </a:prstGeom>
          <a:solidFill>
            <a:srgbClr val="1E9AED"/>
          </a:solidFill>
          <a:ln cap="flat" cmpd="sng" w="9525">
            <a:solidFill>
              <a:srgbClr val="9FC8EB"/>
            </a:solidFill>
            <a:prstDash val="solid"/>
            <a:round/>
            <a:headEnd len="sm" w="sm" type="none"/>
            <a:tailEnd len="sm" w="sm" type="none"/>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62" name="Google Shape;262;p20"/>
          <p:cNvSpPr txBox="1"/>
          <p:nvPr>
            <p:ph type="title"/>
          </p:nvPr>
        </p:nvSpPr>
        <p:spPr>
          <a:xfrm>
            <a:off x="180720" y="5436000"/>
            <a:ext cx="2589840" cy="17892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Clr>
                <a:srgbClr val="1E9AED"/>
              </a:buClr>
              <a:buSzPts val="900"/>
              <a:buFont typeface="Arial"/>
              <a:buNone/>
            </a:pPr>
            <a:r>
              <a:rPr b="0" lang="fr-FR" sz="900" strike="noStrike">
                <a:solidFill>
                  <a:srgbClr val="1E9AED"/>
                </a:solidFill>
                <a:latin typeface="Arial"/>
                <a:ea typeface="Arial"/>
                <a:cs typeface="Arial"/>
                <a:sym typeface="Arial"/>
              </a:rPr>
              <a:t>Festival International de Géographie</a:t>
            </a:r>
            <a:endParaRPr b="0" sz="900" strike="noStrike">
              <a:solidFill>
                <a:srgbClr val="000000"/>
              </a:solidFill>
              <a:latin typeface="Arial"/>
              <a:ea typeface="Arial"/>
              <a:cs typeface="Arial"/>
              <a:sym typeface="Arial"/>
            </a:endParaRPr>
          </a:p>
        </p:txBody>
      </p:sp>
      <p:sp>
        <p:nvSpPr>
          <p:cNvPr id="263" name="Google Shape;263;p20"/>
          <p:cNvSpPr txBox="1"/>
          <p:nvPr>
            <p:ph type="title"/>
          </p:nvPr>
        </p:nvSpPr>
        <p:spPr>
          <a:xfrm>
            <a:off x="7308720" y="5436360"/>
            <a:ext cx="2589840" cy="17892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Clr>
                <a:srgbClr val="1E9AED"/>
              </a:buClr>
              <a:buSzPts val="900"/>
              <a:buFont typeface="Arial"/>
              <a:buNone/>
            </a:pPr>
            <a:r>
              <a:rPr b="0" lang="fr-FR" sz="900" strike="noStrike">
                <a:solidFill>
                  <a:srgbClr val="1E9AED"/>
                </a:solidFill>
                <a:latin typeface="Arial"/>
                <a:ea typeface="Arial"/>
                <a:cs typeface="Arial"/>
                <a:sym typeface="Arial"/>
              </a:rPr>
              <a:t>35</a:t>
            </a:r>
            <a:r>
              <a:rPr b="0" baseline="30000" lang="fr-FR" sz="900" strike="noStrike">
                <a:solidFill>
                  <a:srgbClr val="1E9AED"/>
                </a:solidFill>
                <a:latin typeface="Arial"/>
                <a:ea typeface="Arial"/>
                <a:cs typeface="Arial"/>
                <a:sym typeface="Arial"/>
              </a:rPr>
              <a:t>e</a:t>
            </a:r>
            <a:r>
              <a:rPr b="0" lang="fr-FR" sz="900" strike="noStrike">
                <a:solidFill>
                  <a:srgbClr val="1E9AED"/>
                </a:solidFill>
                <a:latin typeface="Arial"/>
                <a:ea typeface="Arial"/>
                <a:cs typeface="Arial"/>
                <a:sym typeface="Arial"/>
              </a:rPr>
              <a:t> édition - 2024</a:t>
            </a:r>
            <a:endParaRPr b="0" sz="900" strike="noStrike">
              <a:solidFill>
                <a:srgbClr val="000000"/>
              </a:solidFill>
              <a:latin typeface="Arial"/>
              <a:ea typeface="Arial"/>
              <a:cs typeface="Arial"/>
              <a:sym typeface="Arial"/>
            </a:endParaRPr>
          </a:p>
        </p:txBody>
      </p:sp>
      <p:sp>
        <p:nvSpPr>
          <p:cNvPr id="264" name="Google Shape;264;p20"/>
          <p:cNvSpPr txBox="1"/>
          <p:nvPr/>
        </p:nvSpPr>
        <p:spPr>
          <a:xfrm>
            <a:off x="0" y="0"/>
            <a:ext cx="10078560" cy="400110"/>
          </a:xfrm>
          <a:prstGeom prst="rect">
            <a:avLst/>
          </a:prstGeom>
          <a:solidFill>
            <a:schemeClr val="accent6">
              <a:alpha val="49803"/>
            </a:schemeClr>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fr-FR" sz="2000">
                <a:solidFill>
                  <a:srgbClr val="00B0F0"/>
                </a:solidFill>
                <a:latin typeface="Arial"/>
                <a:ea typeface="Arial"/>
                <a:cs typeface="Arial"/>
                <a:sym typeface="Arial"/>
              </a:rPr>
              <a:t>Des lectures culturelles d’environnements naturels</a:t>
            </a:r>
            <a:endParaRPr/>
          </a:p>
        </p:txBody>
      </p:sp>
      <p:sp>
        <p:nvSpPr>
          <p:cNvPr id="265" name="Google Shape;265;p20"/>
          <p:cNvSpPr txBox="1"/>
          <p:nvPr/>
        </p:nvSpPr>
        <p:spPr>
          <a:xfrm>
            <a:off x="0" y="499105"/>
            <a:ext cx="10078560" cy="193899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fr-FR" sz="1200" u="none" strike="noStrike">
                <a:solidFill>
                  <a:srgbClr val="000000"/>
                </a:solidFill>
                <a:latin typeface="Arial"/>
                <a:ea typeface="Arial"/>
                <a:cs typeface="Arial"/>
                <a:sym typeface="Arial"/>
              </a:rPr>
              <a:t>Pour offrir un contre-point, certains jeux proposent d’autres visions positives des zones humides et du marécage. Plus particulièrement, les jeux affichant un attachement explicite aux sujets écologiques s’affranchissent des barrières hygiénistes pour embrasser la complexité des écosystèmes et la riche biodiversité de ces milieux. Ex : Alba, a Wildlife Adventure (2020).</a:t>
            </a:r>
            <a:endParaRPr/>
          </a:p>
          <a:p>
            <a:pPr indent="0" lvl="0" marL="0" marR="0" rtl="0" algn="l">
              <a:spcBef>
                <a:spcPts val="0"/>
              </a:spcBef>
              <a:spcAft>
                <a:spcPts val="0"/>
              </a:spcAft>
              <a:buNone/>
            </a:pPr>
            <a:r>
              <a:t/>
            </a:r>
            <a:endParaRPr b="0" i="0" sz="1200" u="none" strike="noStrike">
              <a:solidFill>
                <a:srgbClr val="000000"/>
              </a:solidFill>
              <a:latin typeface="Arial"/>
              <a:ea typeface="Arial"/>
              <a:cs typeface="Arial"/>
              <a:sym typeface="Arial"/>
            </a:endParaRPr>
          </a:p>
          <a:p>
            <a:pPr indent="0" lvl="0" marL="0" marR="0" rtl="0" algn="l">
              <a:spcBef>
                <a:spcPts val="0"/>
              </a:spcBef>
              <a:spcAft>
                <a:spcPts val="0"/>
              </a:spcAft>
              <a:buNone/>
            </a:pPr>
            <a:r>
              <a:rPr b="0" i="0" lang="fr-FR" sz="1200" u="none" strike="noStrike">
                <a:solidFill>
                  <a:srgbClr val="000000"/>
                </a:solidFill>
                <a:latin typeface="Arial"/>
                <a:ea typeface="Arial"/>
                <a:cs typeface="Arial"/>
                <a:sym typeface="Arial"/>
              </a:rPr>
              <a:t>Les mondes de Pokémon comportent des régions marécageuses qui, utilisant certains clichés liés à la toxicité des milieux, invitent les joueurs et les joueuses à explorer, à découvrir les créatures particulières de ces environnements complexes tout en portant parfois un discours sur l’aménagement de ces espaces. Ex : Fan-art Pokémon - El Swampert Mexicano (2019).</a:t>
            </a:r>
            <a:endParaRPr/>
          </a:p>
          <a:p>
            <a:pPr indent="0" lvl="0" marL="0" marR="0" rtl="0" algn="l">
              <a:spcBef>
                <a:spcPts val="0"/>
              </a:spcBef>
              <a:spcAft>
                <a:spcPts val="0"/>
              </a:spcAft>
              <a:buNone/>
            </a:pPr>
            <a:r>
              <a:t/>
            </a:r>
            <a:endParaRPr b="0" i="0" sz="1200" u="none" strike="noStrike">
              <a:solidFill>
                <a:srgbClr val="000000"/>
              </a:solidFill>
              <a:latin typeface="Arial"/>
              <a:ea typeface="Arial"/>
              <a:cs typeface="Arial"/>
              <a:sym typeface="Arial"/>
            </a:endParaRPr>
          </a:p>
          <a:p>
            <a:pPr indent="0" lvl="0" marL="0" marR="0" rtl="0" algn="l">
              <a:spcBef>
                <a:spcPts val="0"/>
              </a:spcBef>
              <a:spcAft>
                <a:spcPts val="0"/>
              </a:spcAft>
              <a:buNone/>
            </a:pPr>
            <a:r>
              <a:rPr b="0" i="0" lang="fr-FR" sz="1200" u="none" strike="noStrike">
                <a:solidFill>
                  <a:srgbClr val="000000"/>
                </a:solidFill>
                <a:latin typeface="Arial"/>
                <a:ea typeface="Arial"/>
                <a:cs typeface="Arial"/>
                <a:sym typeface="Arial"/>
              </a:rPr>
              <a:t>La dystopie Death Stranding s’inscrit dans un monde couvert de zones humides où les joueurs et joueuses peuvent coopérer en aménageant ces milieux contraignants collectivement. Ex : Death Stranding (2019).</a:t>
            </a:r>
            <a:endParaRPr/>
          </a:p>
        </p:txBody>
      </p:sp>
      <p:pic>
        <p:nvPicPr>
          <p:cNvPr id="266" name="Google Shape;266;p20"/>
          <p:cNvPicPr preferRelativeResize="0"/>
          <p:nvPr/>
        </p:nvPicPr>
        <p:blipFill rotWithShape="1">
          <a:blip r:embed="rId3">
            <a:alphaModFix/>
          </a:blip>
          <a:srcRect b="0" l="0" r="0" t="0"/>
          <a:stretch/>
        </p:blipFill>
        <p:spPr>
          <a:xfrm>
            <a:off x="117979" y="2829007"/>
            <a:ext cx="3446976" cy="1938992"/>
          </a:xfrm>
          <a:prstGeom prst="rect">
            <a:avLst/>
          </a:prstGeom>
          <a:noFill/>
          <a:ln>
            <a:noFill/>
          </a:ln>
        </p:spPr>
      </p:pic>
      <p:pic>
        <p:nvPicPr>
          <p:cNvPr id="267" name="Google Shape;267;p20"/>
          <p:cNvPicPr preferRelativeResize="0"/>
          <p:nvPr/>
        </p:nvPicPr>
        <p:blipFill rotWithShape="1">
          <a:blip r:embed="rId4">
            <a:alphaModFix/>
          </a:blip>
          <a:srcRect b="0" l="0" r="0" t="0"/>
          <a:stretch/>
        </p:blipFill>
        <p:spPr>
          <a:xfrm>
            <a:off x="3620921" y="2829007"/>
            <a:ext cx="2776043" cy="1959560"/>
          </a:xfrm>
          <a:prstGeom prst="rect">
            <a:avLst/>
          </a:prstGeom>
          <a:noFill/>
          <a:ln>
            <a:noFill/>
          </a:ln>
        </p:spPr>
      </p:pic>
      <p:pic>
        <p:nvPicPr>
          <p:cNvPr id="268" name="Google Shape;268;p20"/>
          <p:cNvPicPr preferRelativeResize="0"/>
          <p:nvPr/>
        </p:nvPicPr>
        <p:blipFill rotWithShape="1">
          <a:blip r:embed="rId5">
            <a:alphaModFix/>
          </a:blip>
          <a:srcRect b="0" l="0" r="0" t="0"/>
          <a:stretch/>
        </p:blipFill>
        <p:spPr>
          <a:xfrm>
            <a:off x="6452930" y="2813534"/>
            <a:ext cx="3509716" cy="196993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pic>
        <p:nvPicPr>
          <p:cNvPr id="273" name="Google Shape;273;p21"/>
          <p:cNvPicPr preferRelativeResize="0"/>
          <p:nvPr/>
        </p:nvPicPr>
        <p:blipFill rotWithShape="1">
          <a:blip r:embed="rId3">
            <a:alphaModFix/>
          </a:blip>
          <a:srcRect b="0" l="0" r="0" t="0"/>
          <a:stretch/>
        </p:blipFill>
        <p:spPr>
          <a:xfrm>
            <a:off x="0" y="360"/>
            <a:ext cx="10080000" cy="5689080"/>
          </a:xfrm>
          <a:prstGeom prst="rect">
            <a:avLst/>
          </a:prstGeom>
          <a:noFill/>
          <a:ln>
            <a:noFill/>
          </a:ln>
        </p:spPr>
      </p:pic>
      <p:sp>
        <p:nvSpPr>
          <p:cNvPr id="274" name="Google Shape;274;p21"/>
          <p:cNvSpPr/>
          <p:nvPr/>
        </p:nvSpPr>
        <p:spPr>
          <a:xfrm>
            <a:off x="361080" y="3960000"/>
            <a:ext cx="9358560" cy="1078560"/>
          </a:xfrm>
          <a:prstGeom prst="rect">
            <a:avLst/>
          </a:prstGeom>
          <a:solidFill>
            <a:srgbClr val="FFFFFF"/>
          </a:solidFill>
          <a:ln cap="flat" cmpd="sng" w="9525">
            <a:solidFill>
              <a:srgbClr val="3465A4"/>
            </a:solidFill>
            <a:prstDash val="solid"/>
            <a:round/>
            <a:headEnd len="sm" w="sm" type="none"/>
            <a:tailEnd len="sm" w="sm" type="none"/>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75" name="Google Shape;275;p21"/>
          <p:cNvSpPr txBox="1"/>
          <p:nvPr>
            <p:ph type="title"/>
          </p:nvPr>
        </p:nvSpPr>
        <p:spPr>
          <a:xfrm>
            <a:off x="540000" y="4022640"/>
            <a:ext cx="9070200" cy="945000"/>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Clr>
                <a:srgbClr val="000000"/>
              </a:buClr>
              <a:buSzPts val="2800"/>
              <a:buFont typeface="Arial"/>
              <a:buNone/>
            </a:pPr>
            <a:r>
              <a:rPr lang="fr-FR" sz="2800">
                <a:solidFill>
                  <a:srgbClr val="000000"/>
                </a:solidFill>
                <a:latin typeface="Arial"/>
                <a:ea typeface="Arial"/>
                <a:cs typeface="Arial"/>
                <a:sym typeface="Arial"/>
              </a:rPr>
              <a:t>Sous-terre : de nouvelles profondeurs vidéo-ludiques</a:t>
            </a:r>
            <a:br>
              <a:rPr b="0" lang="fr-FR" sz="2800" strike="noStrike">
                <a:solidFill>
                  <a:srgbClr val="000000"/>
                </a:solidFill>
                <a:latin typeface="Arial"/>
                <a:ea typeface="Arial"/>
                <a:cs typeface="Arial"/>
                <a:sym typeface="Arial"/>
              </a:rPr>
            </a:br>
            <a:r>
              <a:rPr b="0" i="0" lang="fr-FR" sz="1800" u="none" strike="noStrike">
                <a:solidFill>
                  <a:srgbClr val="00B0F0"/>
                </a:solidFill>
                <a:latin typeface="Arial"/>
                <a:ea typeface="Arial"/>
                <a:cs typeface="Arial"/>
                <a:sym typeface="Arial"/>
              </a:rPr>
              <a:t>Partie III</a:t>
            </a:r>
            <a:endParaRPr b="0" sz="2800" strike="noStrike">
              <a:solidFill>
                <a:srgbClr val="00B0F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22"/>
          <p:cNvSpPr/>
          <p:nvPr/>
        </p:nvSpPr>
        <p:spPr>
          <a:xfrm>
            <a:off x="0" y="5111280"/>
            <a:ext cx="10078560" cy="287280"/>
          </a:xfrm>
          <a:prstGeom prst="rect">
            <a:avLst/>
          </a:prstGeom>
          <a:solidFill>
            <a:srgbClr val="1E9AED"/>
          </a:solidFill>
          <a:ln cap="flat" cmpd="sng" w="9525">
            <a:solidFill>
              <a:srgbClr val="9FC8EB"/>
            </a:solidFill>
            <a:prstDash val="solid"/>
            <a:round/>
            <a:headEnd len="sm" w="sm" type="none"/>
            <a:tailEnd len="sm" w="sm" type="none"/>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81" name="Google Shape;281;p22"/>
          <p:cNvSpPr txBox="1"/>
          <p:nvPr>
            <p:ph type="title"/>
          </p:nvPr>
        </p:nvSpPr>
        <p:spPr>
          <a:xfrm>
            <a:off x="180720" y="5436000"/>
            <a:ext cx="2589840" cy="17892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Clr>
                <a:srgbClr val="1E9AED"/>
              </a:buClr>
              <a:buSzPts val="900"/>
              <a:buFont typeface="Arial"/>
              <a:buNone/>
            </a:pPr>
            <a:r>
              <a:rPr b="0" lang="fr-FR" sz="900" strike="noStrike">
                <a:solidFill>
                  <a:srgbClr val="1E9AED"/>
                </a:solidFill>
                <a:latin typeface="Arial"/>
                <a:ea typeface="Arial"/>
                <a:cs typeface="Arial"/>
                <a:sym typeface="Arial"/>
              </a:rPr>
              <a:t>Festival International de Géographie</a:t>
            </a:r>
            <a:endParaRPr b="0" sz="900" strike="noStrike">
              <a:solidFill>
                <a:srgbClr val="000000"/>
              </a:solidFill>
              <a:latin typeface="Arial"/>
              <a:ea typeface="Arial"/>
              <a:cs typeface="Arial"/>
              <a:sym typeface="Arial"/>
            </a:endParaRPr>
          </a:p>
        </p:txBody>
      </p:sp>
      <p:sp>
        <p:nvSpPr>
          <p:cNvPr id="282" name="Google Shape;282;p22"/>
          <p:cNvSpPr txBox="1"/>
          <p:nvPr>
            <p:ph type="title"/>
          </p:nvPr>
        </p:nvSpPr>
        <p:spPr>
          <a:xfrm>
            <a:off x="7308720" y="5436360"/>
            <a:ext cx="2589840" cy="17892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Clr>
                <a:srgbClr val="1E9AED"/>
              </a:buClr>
              <a:buSzPts val="900"/>
              <a:buFont typeface="Arial"/>
              <a:buNone/>
            </a:pPr>
            <a:r>
              <a:rPr b="0" lang="fr-FR" sz="900" strike="noStrike">
                <a:solidFill>
                  <a:srgbClr val="1E9AED"/>
                </a:solidFill>
                <a:latin typeface="Arial"/>
                <a:ea typeface="Arial"/>
                <a:cs typeface="Arial"/>
                <a:sym typeface="Arial"/>
              </a:rPr>
              <a:t>35</a:t>
            </a:r>
            <a:r>
              <a:rPr b="0" baseline="30000" lang="fr-FR" sz="900" strike="noStrike">
                <a:solidFill>
                  <a:srgbClr val="1E9AED"/>
                </a:solidFill>
                <a:latin typeface="Arial"/>
                <a:ea typeface="Arial"/>
                <a:cs typeface="Arial"/>
                <a:sym typeface="Arial"/>
              </a:rPr>
              <a:t>e</a:t>
            </a:r>
            <a:r>
              <a:rPr b="0" lang="fr-FR" sz="900" strike="noStrike">
                <a:solidFill>
                  <a:srgbClr val="1E9AED"/>
                </a:solidFill>
                <a:latin typeface="Arial"/>
                <a:ea typeface="Arial"/>
                <a:cs typeface="Arial"/>
                <a:sym typeface="Arial"/>
              </a:rPr>
              <a:t> édition - 2024</a:t>
            </a:r>
            <a:endParaRPr b="0" sz="900" strike="noStrike">
              <a:solidFill>
                <a:srgbClr val="000000"/>
              </a:solidFill>
              <a:latin typeface="Arial"/>
              <a:ea typeface="Arial"/>
              <a:cs typeface="Arial"/>
              <a:sym typeface="Arial"/>
            </a:endParaRPr>
          </a:p>
        </p:txBody>
      </p:sp>
      <p:sp>
        <p:nvSpPr>
          <p:cNvPr id="283" name="Google Shape;283;p22"/>
          <p:cNvSpPr txBox="1"/>
          <p:nvPr/>
        </p:nvSpPr>
        <p:spPr>
          <a:xfrm>
            <a:off x="3543474" y="271990"/>
            <a:ext cx="2991611" cy="233910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ctr">
              <a:spcBef>
                <a:spcPts val="0"/>
              </a:spcBef>
              <a:spcAft>
                <a:spcPts val="0"/>
              </a:spcAft>
              <a:buNone/>
            </a:pPr>
            <a:r>
              <a:rPr b="1" lang="fr-FR" sz="2400">
                <a:solidFill>
                  <a:srgbClr val="00B0F0"/>
                </a:solidFill>
                <a:latin typeface="Arial"/>
                <a:ea typeface="Arial"/>
                <a:cs typeface="Arial"/>
                <a:sym typeface="Arial"/>
              </a:rPr>
              <a:t>Représenter les profondeurs</a:t>
            </a:r>
            <a:endParaRPr/>
          </a:p>
          <a:p>
            <a:pPr indent="0" lvl="0" marL="0" marR="0" rtl="0" algn="ctr">
              <a:spcBef>
                <a:spcPts val="0"/>
              </a:spcBef>
              <a:spcAft>
                <a:spcPts val="0"/>
              </a:spcAft>
              <a:buNone/>
            </a:pPr>
            <a:r>
              <a:t/>
            </a:r>
            <a:endParaRPr sz="1600">
              <a:solidFill>
                <a:schemeClr val="dk1"/>
              </a:solidFill>
              <a:latin typeface="Arial"/>
              <a:ea typeface="Arial"/>
              <a:cs typeface="Arial"/>
              <a:sym typeface="Arial"/>
            </a:endParaRPr>
          </a:p>
          <a:p>
            <a:pPr indent="0" lvl="0" marL="0" marR="0" rtl="0" algn="ctr">
              <a:spcBef>
                <a:spcPts val="0"/>
              </a:spcBef>
              <a:spcAft>
                <a:spcPts val="0"/>
              </a:spcAft>
              <a:buNone/>
            </a:pPr>
            <a:r>
              <a:rPr lang="fr-FR" sz="1600">
                <a:solidFill>
                  <a:schemeClr val="dk1"/>
                </a:solidFill>
                <a:latin typeface="Arial"/>
                <a:ea typeface="Arial"/>
                <a:cs typeface="Arial"/>
                <a:sym typeface="Arial"/>
              </a:rPr>
              <a:t>Des représentations ancrées sur une exploration périlleuse au gré d’une topographie erratique.</a:t>
            </a:r>
            <a:endParaRPr/>
          </a:p>
        </p:txBody>
      </p:sp>
      <p:pic>
        <p:nvPicPr>
          <p:cNvPr descr="Chapitre 11 | Soluce Resident Evil 4 Remake - Actu de Jeux videos" id="284" name="Google Shape;284;p22"/>
          <p:cNvPicPr preferRelativeResize="0"/>
          <p:nvPr/>
        </p:nvPicPr>
        <p:blipFill rotWithShape="1">
          <a:blip r:embed="rId3">
            <a:alphaModFix/>
          </a:blip>
          <a:srcRect b="0" l="0" r="0" t="0"/>
          <a:stretch/>
        </p:blipFill>
        <p:spPr>
          <a:xfrm>
            <a:off x="185721" y="946473"/>
            <a:ext cx="3357753" cy="1888802"/>
          </a:xfrm>
          <a:prstGeom prst="rect">
            <a:avLst/>
          </a:prstGeom>
          <a:noFill/>
          <a:ln>
            <a:noFill/>
          </a:ln>
        </p:spPr>
      </p:pic>
      <p:pic>
        <p:nvPicPr>
          <p:cNvPr descr="Deep Rock Galactic’s first post-launch content drop arrives with two ..." id="285" name="Google Shape;285;p22"/>
          <p:cNvPicPr preferRelativeResize="0"/>
          <p:nvPr/>
        </p:nvPicPr>
        <p:blipFill rotWithShape="1">
          <a:blip r:embed="rId4">
            <a:alphaModFix/>
          </a:blip>
          <a:srcRect b="0" l="0" r="0" t="0"/>
          <a:stretch/>
        </p:blipFill>
        <p:spPr>
          <a:xfrm>
            <a:off x="180720" y="2997907"/>
            <a:ext cx="3381562" cy="1902195"/>
          </a:xfrm>
          <a:prstGeom prst="rect">
            <a:avLst/>
          </a:prstGeom>
          <a:noFill/>
          <a:ln>
            <a:noFill/>
          </a:ln>
        </p:spPr>
      </p:pic>
      <p:pic>
        <p:nvPicPr>
          <p:cNvPr descr="Hollow Knight: The Abyss - VGKAMI" id="286" name="Google Shape;286;p22"/>
          <p:cNvPicPr preferRelativeResize="0"/>
          <p:nvPr/>
        </p:nvPicPr>
        <p:blipFill rotWithShape="1">
          <a:blip r:embed="rId5">
            <a:alphaModFix/>
          </a:blip>
          <a:srcRect b="0" l="0" r="0" t="0"/>
          <a:stretch/>
        </p:blipFill>
        <p:spPr>
          <a:xfrm>
            <a:off x="6518344" y="310275"/>
            <a:ext cx="3357754" cy="1888803"/>
          </a:xfrm>
          <a:prstGeom prst="rect">
            <a:avLst/>
          </a:prstGeom>
          <a:noFill/>
          <a:ln>
            <a:noFill/>
          </a:ln>
        </p:spPr>
      </p:pic>
      <p:pic>
        <p:nvPicPr>
          <p:cNvPr descr="Penumbra Overture on Steam" id="287" name="Google Shape;287;p22"/>
          <p:cNvPicPr preferRelativeResize="0"/>
          <p:nvPr/>
        </p:nvPicPr>
        <p:blipFill rotWithShape="1">
          <a:blip r:embed="rId6">
            <a:alphaModFix/>
          </a:blip>
          <a:srcRect b="0" l="0" r="0" t="0"/>
          <a:stretch/>
        </p:blipFill>
        <p:spPr>
          <a:xfrm>
            <a:off x="6518344" y="2362154"/>
            <a:ext cx="3365537" cy="252397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23"/>
          <p:cNvSpPr/>
          <p:nvPr/>
        </p:nvSpPr>
        <p:spPr>
          <a:xfrm>
            <a:off x="0" y="5111280"/>
            <a:ext cx="10078560" cy="287280"/>
          </a:xfrm>
          <a:prstGeom prst="rect">
            <a:avLst/>
          </a:prstGeom>
          <a:solidFill>
            <a:srgbClr val="1E9AED"/>
          </a:solidFill>
          <a:ln cap="flat" cmpd="sng" w="9525">
            <a:solidFill>
              <a:srgbClr val="9FC8EB"/>
            </a:solidFill>
            <a:prstDash val="solid"/>
            <a:round/>
            <a:headEnd len="sm" w="sm" type="none"/>
            <a:tailEnd len="sm" w="sm" type="none"/>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93" name="Google Shape;293;p23"/>
          <p:cNvSpPr txBox="1"/>
          <p:nvPr>
            <p:ph type="title"/>
          </p:nvPr>
        </p:nvSpPr>
        <p:spPr>
          <a:xfrm>
            <a:off x="180720" y="5436000"/>
            <a:ext cx="2589840" cy="17892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Clr>
                <a:srgbClr val="1E9AED"/>
              </a:buClr>
              <a:buSzPts val="900"/>
              <a:buFont typeface="Arial"/>
              <a:buNone/>
            </a:pPr>
            <a:r>
              <a:rPr b="0" lang="fr-FR" sz="900" strike="noStrike">
                <a:solidFill>
                  <a:srgbClr val="1E9AED"/>
                </a:solidFill>
                <a:latin typeface="Arial"/>
                <a:ea typeface="Arial"/>
                <a:cs typeface="Arial"/>
                <a:sym typeface="Arial"/>
              </a:rPr>
              <a:t>Festival International de Géographie</a:t>
            </a:r>
            <a:endParaRPr b="0" sz="900" strike="noStrike">
              <a:solidFill>
                <a:srgbClr val="000000"/>
              </a:solidFill>
              <a:latin typeface="Arial"/>
              <a:ea typeface="Arial"/>
              <a:cs typeface="Arial"/>
              <a:sym typeface="Arial"/>
            </a:endParaRPr>
          </a:p>
        </p:txBody>
      </p:sp>
      <p:sp>
        <p:nvSpPr>
          <p:cNvPr id="294" name="Google Shape;294;p23"/>
          <p:cNvSpPr txBox="1"/>
          <p:nvPr>
            <p:ph type="title"/>
          </p:nvPr>
        </p:nvSpPr>
        <p:spPr>
          <a:xfrm>
            <a:off x="7308720" y="5436360"/>
            <a:ext cx="2589840" cy="17892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Clr>
                <a:srgbClr val="1E9AED"/>
              </a:buClr>
              <a:buSzPts val="900"/>
              <a:buFont typeface="Arial"/>
              <a:buNone/>
            </a:pPr>
            <a:r>
              <a:rPr b="0" lang="fr-FR" sz="900" strike="noStrike">
                <a:solidFill>
                  <a:srgbClr val="1E9AED"/>
                </a:solidFill>
                <a:latin typeface="Arial"/>
                <a:ea typeface="Arial"/>
                <a:cs typeface="Arial"/>
                <a:sym typeface="Arial"/>
              </a:rPr>
              <a:t>35</a:t>
            </a:r>
            <a:r>
              <a:rPr b="0" baseline="30000" lang="fr-FR" sz="900" strike="noStrike">
                <a:solidFill>
                  <a:srgbClr val="1E9AED"/>
                </a:solidFill>
                <a:latin typeface="Arial"/>
                <a:ea typeface="Arial"/>
                <a:cs typeface="Arial"/>
                <a:sym typeface="Arial"/>
              </a:rPr>
              <a:t>e</a:t>
            </a:r>
            <a:r>
              <a:rPr b="0" lang="fr-FR" sz="900" strike="noStrike">
                <a:solidFill>
                  <a:srgbClr val="1E9AED"/>
                </a:solidFill>
                <a:latin typeface="Arial"/>
                <a:ea typeface="Arial"/>
                <a:cs typeface="Arial"/>
                <a:sym typeface="Arial"/>
              </a:rPr>
              <a:t> édition - 2024</a:t>
            </a:r>
            <a:endParaRPr b="0" sz="900" strike="noStrike">
              <a:solidFill>
                <a:srgbClr val="000000"/>
              </a:solidFill>
              <a:latin typeface="Arial"/>
              <a:ea typeface="Arial"/>
              <a:cs typeface="Arial"/>
              <a:sym typeface="Arial"/>
            </a:endParaRPr>
          </a:p>
        </p:txBody>
      </p:sp>
      <p:sp>
        <p:nvSpPr>
          <p:cNvPr id="295" name="Google Shape;295;p23"/>
          <p:cNvSpPr txBox="1"/>
          <p:nvPr/>
        </p:nvSpPr>
        <p:spPr>
          <a:xfrm>
            <a:off x="3543474" y="271990"/>
            <a:ext cx="2991611" cy="258532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ctr">
              <a:spcBef>
                <a:spcPts val="0"/>
              </a:spcBef>
              <a:spcAft>
                <a:spcPts val="0"/>
              </a:spcAft>
              <a:buNone/>
            </a:pPr>
            <a:r>
              <a:rPr b="1" lang="fr-FR" sz="2400">
                <a:solidFill>
                  <a:srgbClr val="00B0F0"/>
                </a:solidFill>
                <a:latin typeface="Arial"/>
                <a:ea typeface="Arial"/>
                <a:cs typeface="Arial"/>
                <a:sym typeface="Arial"/>
              </a:rPr>
              <a:t>Représenter les profondeurs</a:t>
            </a:r>
            <a:endParaRPr/>
          </a:p>
          <a:p>
            <a:pPr indent="0" lvl="0" marL="0" marR="0" rtl="0" algn="ctr">
              <a:spcBef>
                <a:spcPts val="0"/>
              </a:spcBef>
              <a:spcAft>
                <a:spcPts val="0"/>
              </a:spcAft>
              <a:buNone/>
            </a:pPr>
            <a:r>
              <a:t/>
            </a:r>
            <a:endParaRPr sz="1600">
              <a:solidFill>
                <a:schemeClr val="dk1"/>
              </a:solidFill>
              <a:latin typeface="Arial"/>
              <a:ea typeface="Arial"/>
              <a:cs typeface="Arial"/>
              <a:sym typeface="Arial"/>
            </a:endParaRPr>
          </a:p>
          <a:p>
            <a:pPr indent="0" lvl="0" marL="0" marR="0" rtl="0" algn="ctr">
              <a:spcBef>
                <a:spcPts val="0"/>
              </a:spcBef>
              <a:spcAft>
                <a:spcPts val="0"/>
              </a:spcAft>
              <a:buNone/>
            </a:pPr>
            <a:r>
              <a:rPr lang="fr-FR" sz="1600">
                <a:solidFill>
                  <a:schemeClr val="dk1"/>
                </a:solidFill>
                <a:latin typeface="Arial"/>
                <a:ea typeface="Arial"/>
                <a:cs typeface="Arial"/>
                <a:sym typeface="Arial"/>
              </a:rPr>
              <a:t>Des espaces ouverts et difficiles à cartographier, qui laissent place à des expériences de jeu spécifiques. </a:t>
            </a:r>
            <a:endParaRPr/>
          </a:p>
        </p:txBody>
      </p:sp>
      <p:pic>
        <p:nvPicPr>
          <p:cNvPr descr="Setting - Unofficial SOMA Info Portal" id="296" name="Google Shape;296;p23"/>
          <p:cNvPicPr preferRelativeResize="0"/>
          <p:nvPr/>
        </p:nvPicPr>
        <p:blipFill rotWithShape="1">
          <a:blip r:embed="rId3">
            <a:alphaModFix/>
          </a:blip>
          <a:srcRect b="0" l="0" r="0" t="0"/>
          <a:stretch/>
        </p:blipFill>
        <p:spPr>
          <a:xfrm>
            <a:off x="196814" y="297267"/>
            <a:ext cx="3363487" cy="1889909"/>
          </a:xfrm>
          <a:prstGeom prst="rect">
            <a:avLst/>
          </a:prstGeom>
          <a:noFill/>
          <a:ln>
            <a:noFill/>
          </a:ln>
        </p:spPr>
      </p:pic>
      <p:pic>
        <p:nvPicPr>
          <p:cNvPr descr="Subnautica: Below Zero Review – Everything’s Terror Down Where It’s ..." id="297" name="Google Shape;297;p23"/>
          <p:cNvPicPr preferRelativeResize="0"/>
          <p:nvPr/>
        </p:nvPicPr>
        <p:blipFill rotWithShape="1">
          <a:blip r:embed="rId4">
            <a:alphaModFix/>
          </a:blip>
          <a:srcRect b="0" l="0" r="0" t="0"/>
          <a:stretch/>
        </p:blipFill>
        <p:spPr>
          <a:xfrm>
            <a:off x="196814" y="2790356"/>
            <a:ext cx="3365073" cy="2208349"/>
          </a:xfrm>
          <a:prstGeom prst="rect">
            <a:avLst/>
          </a:prstGeom>
          <a:noFill/>
          <a:ln>
            <a:noFill/>
          </a:ln>
        </p:spPr>
      </p:pic>
      <p:pic>
        <p:nvPicPr>
          <p:cNvPr descr="Abzu Review - GameSpot" id="298" name="Google Shape;298;p23"/>
          <p:cNvPicPr preferRelativeResize="0"/>
          <p:nvPr/>
        </p:nvPicPr>
        <p:blipFill rotWithShape="1">
          <a:blip r:embed="rId5">
            <a:alphaModFix/>
          </a:blip>
          <a:srcRect b="0" l="0" r="0" t="0"/>
          <a:stretch/>
        </p:blipFill>
        <p:spPr>
          <a:xfrm>
            <a:off x="6540873" y="245718"/>
            <a:ext cx="3338892" cy="2017341"/>
          </a:xfrm>
          <a:prstGeom prst="rect">
            <a:avLst/>
          </a:prstGeom>
          <a:noFill/>
          <a:ln>
            <a:noFill/>
          </a:ln>
        </p:spPr>
      </p:pic>
      <p:pic>
        <p:nvPicPr>
          <p:cNvPr descr="Terrain Scanner Readability Be Like : r/DeepRockGalactic" id="299" name="Google Shape;299;p23"/>
          <p:cNvPicPr preferRelativeResize="0"/>
          <p:nvPr/>
        </p:nvPicPr>
        <p:blipFill rotWithShape="1">
          <a:blip r:embed="rId6">
            <a:alphaModFix/>
          </a:blip>
          <a:srcRect b="0" l="0" r="0" t="0"/>
          <a:stretch/>
        </p:blipFill>
        <p:spPr>
          <a:xfrm>
            <a:off x="6951066" y="2357454"/>
            <a:ext cx="2518505" cy="264125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24"/>
          <p:cNvSpPr/>
          <p:nvPr/>
        </p:nvSpPr>
        <p:spPr>
          <a:xfrm>
            <a:off x="0" y="5111280"/>
            <a:ext cx="10078560" cy="287280"/>
          </a:xfrm>
          <a:prstGeom prst="rect">
            <a:avLst/>
          </a:prstGeom>
          <a:solidFill>
            <a:srgbClr val="1E9AED"/>
          </a:solidFill>
          <a:ln cap="flat" cmpd="sng" w="9525">
            <a:solidFill>
              <a:srgbClr val="9FC8EB"/>
            </a:solidFill>
            <a:prstDash val="solid"/>
            <a:round/>
            <a:headEnd len="sm" w="sm" type="none"/>
            <a:tailEnd len="sm" w="sm" type="none"/>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06" name="Google Shape;306;p24"/>
          <p:cNvSpPr txBox="1"/>
          <p:nvPr>
            <p:ph type="title"/>
          </p:nvPr>
        </p:nvSpPr>
        <p:spPr>
          <a:xfrm>
            <a:off x="180720" y="5436000"/>
            <a:ext cx="2589840" cy="17892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Clr>
                <a:srgbClr val="1E9AED"/>
              </a:buClr>
              <a:buSzPts val="900"/>
              <a:buFont typeface="Arial"/>
              <a:buNone/>
            </a:pPr>
            <a:r>
              <a:rPr b="0" lang="fr-FR" sz="900" strike="noStrike">
                <a:solidFill>
                  <a:srgbClr val="1E9AED"/>
                </a:solidFill>
                <a:latin typeface="Arial"/>
                <a:ea typeface="Arial"/>
                <a:cs typeface="Arial"/>
                <a:sym typeface="Arial"/>
              </a:rPr>
              <a:t>Festival International de Géographie</a:t>
            </a:r>
            <a:endParaRPr b="0" sz="900" strike="noStrike">
              <a:solidFill>
                <a:srgbClr val="000000"/>
              </a:solidFill>
              <a:latin typeface="Arial"/>
              <a:ea typeface="Arial"/>
              <a:cs typeface="Arial"/>
              <a:sym typeface="Arial"/>
            </a:endParaRPr>
          </a:p>
        </p:txBody>
      </p:sp>
      <p:sp>
        <p:nvSpPr>
          <p:cNvPr id="307" name="Google Shape;307;p24"/>
          <p:cNvSpPr txBox="1"/>
          <p:nvPr>
            <p:ph type="title"/>
          </p:nvPr>
        </p:nvSpPr>
        <p:spPr>
          <a:xfrm>
            <a:off x="7308720" y="5436360"/>
            <a:ext cx="2589840" cy="17892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Clr>
                <a:srgbClr val="1E9AED"/>
              </a:buClr>
              <a:buSzPts val="900"/>
              <a:buFont typeface="Arial"/>
              <a:buNone/>
            </a:pPr>
            <a:r>
              <a:rPr b="0" lang="fr-FR" sz="900" strike="noStrike">
                <a:solidFill>
                  <a:srgbClr val="1E9AED"/>
                </a:solidFill>
                <a:latin typeface="Arial"/>
                <a:ea typeface="Arial"/>
                <a:cs typeface="Arial"/>
                <a:sym typeface="Arial"/>
              </a:rPr>
              <a:t>35</a:t>
            </a:r>
            <a:r>
              <a:rPr b="0" baseline="30000" lang="fr-FR" sz="900" strike="noStrike">
                <a:solidFill>
                  <a:srgbClr val="1E9AED"/>
                </a:solidFill>
                <a:latin typeface="Arial"/>
                <a:ea typeface="Arial"/>
                <a:cs typeface="Arial"/>
                <a:sym typeface="Arial"/>
              </a:rPr>
              <a:t>e</a:t>
            </a:r>
            <a:r>
              <a:rPr b="0" lang="fr-FR" sz="900" strike="noStrike">
                <a:solidFill>
                  <a:srgbClr val="1E9AED"/>
                </a:solidFill>
                <a:latin typeface="Arial"/>
                <a:ea typeface="Arial"/>
                <a:cs typeface="Arial"/>
                <a:sym typeface="Arial"/>
              </a:rPr>
              <a:t> édition - 2024</a:t>
            </a:r>
            <a:endParaRPr b="0" sz="900" strike="noStrike">
              <a:solidFill>
                <a:srgbClr val="000000"/>
              </a:solidFill>
              <a:latin typeface="Arial"/>
              <a:ea typeface="Arial"/>
              <a:cs typeface="Arial"/>
              <a:sym typeface="Arial"/>
            </a:endParaRPr>
          </a:p>
        </p:txBody>
      </p:sp>
      <p:sp>
        <p:nvSpPr>
          <p:cNvPr id="308" name="Google Shape;308;p24"/>
          <p:cNvSpPr txBox="1"/>
          <p:nvPr/>
        </p:nvSpPr>
        <p:spPr>
          <a:xfrm>
            <a:off x="0" y="0"/>
            <a:ext cx="10078560" cy="400110"/>
          </a:xfrm>
          <a:prstGeom prst="rect">
            <a:avLst/>
          </a:prstGeom>
          <a:solidFill>
            <a:schemeClr val="accent6">
              <a:alpha val="49803"/>
            </a:schemeClr>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fr-FR" sz="2000">
                <a:solidFill>
                  <a:srgbClr val="00B0F0"/>
                </a:solidFill>
                <a:latin typeface="Arial"/>
                <a:ea typeface="Arial"/>
                <a:cs typeface="Arial"/>
                <a:sym typeface="Arial"/>
              </a:rPr>
              <a:t>L’exemple des mines : de la contrainte aux systèmes de jeu</a:t>
            </a:r>
            <a:endParaRPr/>
          </a:p>
        </p:txBody>
      </p:sp>
      <p:sp>
        <p:nvSpPr>
          <p:cNvPr id="309" name="Google Shape;309;p24"/>
          <p:cNvSpPr txBox="1"/>
          <p:nvPr/>
        </p:nvSpPr>
        <p:spPr>
          <a:xfrm>
            <a:off x="0" y="499105"/>
            <a:ext cx="10078560" cy="267765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fr-FR" sz="1200" u="none" strike="noStrike">
                <a:solidFill>
                  <a:srgbClr val="000000"/>
                </a:solidFill>
                <a:latin typeface="Arial"/>
                <a:ea typeface="Arial"/>
                <a:cs typeface="Arial"/>
                <a:sym typeface="Arial"/>
              </a:rPr>
              <a:t>Les mines sont un excellent exemple de milieu souterrain naturel et anthropisé ayant inspiré la création de jeux vidéo de longue date. Le travail à la mine est très notoirement connu (et à raison) pour sa pénibilité : métier exercé dans le noir, dans la chaleur, sous terres, dans des conditions dangereuses, sur de longs horaires et dans la crasse… Bien qu’aujourd’hui le métier de mineur soit en voie de disparition en France, il demeure exercé dans des conditions particulièrement difficiles dans d’autres régions par des travailleurs sous-payés et parfois adolescents.</a:t>
            </a:r>
            <a:endParaRPr/>
          </a:p>
          <a:p>
            <a:pPr indent="0" lvl="0" marL="0" marR="0" rtl="0" algn="l">
              <a:spcBef>
                <a:spcPts val="0"/>
              </a:spcBef>
              <a:spcAft>
                <a:spcPts val="0"/>
              </a:spcAft>
              <a:buNone/>
            </a:pPr>
            <a:r>
              <a:t/>
            </a:r>
            <a:endParaRPr b="0" i="0" sz="1200" u="none" strike="noStrike">
              <a:solidFill>
                <a:srgbClr val="000000"/>
              </a:solidFill>
              <a:latin typeface="Arial"/>
              <a:ea typeface="Arial"/>
              <a:cs typeface="Arial"/>
              <a:sym typeface="Arial"/>
            </a:endParaRPr>
          </a:p>
          <a:p>
            <a:pPr indent="0" lvl="0" marL="0" marR="0" rtl="0" algn="l">
              <a:spcBef>
                <a:spcPts val="0"/>
              </a:spcBef>
              <a:spcAft>
                <a:spcPts val="0"/>
              </a:spcAft>
              <a:buNone/>
            </a:pPr>
            <a:r>
              <a:rPr b="0" i="0" lang="fr-FR" sz="1200" u="none" strike="noStrike">
                <a:solidFill>
                  <a:srgbClr val="000000"/>
                </a:solidFill>
                <a:latin typeface="Arial"/>
                <a:ea typeface="Arial"/>
                <a:cs typeface="Arial"/>
                <a:sym typeface="Arial"/>
              </a:rPr>
              <a:t>La production artistique  autour de la mine est riche :  des ouvrages comme Germinal et son adaptation filmique (Emile Zola, 1885) aux films comme Pride (2014) dépeignent des populations ouvrières en souffrance, politisées, et des environnements de travail particulièrement rudes.</a:t>
            </a:r>
            <a:endParaRPr/>
          </a:p>
          <a:p>
            <a:pPr indent="0" lvl="0" marL="0" marR="0" rtl="0" algn="l">
              <a:spcBef>
                <a:spcPts val="0"/>
              </a:spcBef>
              <a:spcAft>
                <a:spcPts val="0"/>
              </a:spcAft>
              <a:buNone/>
            </a:pPr>
            <a:r>
              <a:t/>
            </a:r>
            <a:endParaRPr b="0" i="0" sz="1200" u="none" strike="noStrike">
              <a:solidFill>
                <a:srgbClr val="000000"/>
              </a:solidFill>
              <a:latin typeface="Arial"/>
              <a:ea typeface="Arial"/>
              <a:cs typeface="Arial"/>
              <a:sym typeface="Arial"/>
            </a:endParaRPr>
          </a:p>
          <a:p>
            <a:pPr indent="0" lvl="0" marL="0" marR="0" rtl="0" algn="l">
              <a:spcBef>
                <a:spcPts val="0"/>
              </a:spcBef>
              <a:spcAft>
                <a:spcPts val="0"/>
              </a:spcAft>
              <a:buNone/>
            </a:pPr>
            <a:r>
              <a:rPr b="0" i="0" lang="fr-FR" sz="1200" u="none" strike="noStrike">
                <a:solidFill>
                  <a:srgbClr val="000000"/>
                </a:solidFill>
                <a:latin typeface="Arial"/>
                <a:ea typeface="Arial"/>
                <a:cs typeface="Arial"/>
                <a:sym typeface="Arial"/>
              </a:rPr>
              <a:t>Il n’est donc pas si surprenant que le jeu vidéo se soit saisi de ce milieu pour le remettre en scène sous de nouvelles formes interactives : dédales de galeries étroites, vols intempestifs de chauves-souris, boulets bloquant des passages, monstres évoquant l’imaginaire minier, structure rocheuse et exploitation de minerais, pourquoi pas découverte de veines de pierres précieuses. Avec ces environnements arrivent de nouvelles contraintes pour les publics, liées à l’orientation, aux difficultés de mouvements ou encore aux populations hostiles.</a:t>
            </a:r>
            <a:endParaRPr/>
          </a:p>
          <a:p>
            <a:pPr indent="0" lvl="0" marL="0" marR="0" rtl="0" algn="l">
              <a:spcBef>
                <a:spcPts val="0"/>
              </a:spcBef>
              <a:spcAft>
                <a:spcPts val="0"/>
              </a:spcAft>
              <a:buNone/>
            </a:pPr>
            <a:r>
              <a:t/>
            </a:r>
            <a:endParaRPr b="0" i="0" sz="1200" u="none" strike="noStrike">
              <a:solidFill>
                <a:srgbClr val="000000"/>
              </a:solidFill>
              <a:latin typeface="Arial"/>
              <a:ea typeface="Arial"/>
              <a:cs typeface="Arial"/>
              <a:sym typeface="Arial"/>
            </a:endParaRPr>
          </a:p>
          <a:p>
            <a:pPr indent="0" lvl="0" marL="0" marR="0" rtl="0" algn="l">
              <a:spcBef>
                <a:spcPts val="0"/>
              </a:spcBef>
              <a:spcAft>
                <a:spcPts val="0"/>
              </a:spcAft>
              <a:buNone/>
            </a:pPr>
            <a:r>
              <a:rPr b="0" i="0" lang="fr-FR" sz="1200" u="none" strike="noStrike">
                <a:solidFill>
                  <a:srgbClr val="000000"/>
                </a:solidFill>
                <a:latin typeface="Arial"/>
                <a:ea typeface="Arial"/>
                <a:cs typeface="Arial"/>
                <a:sym typeface="Arial"/>
              </a:rPr>
              <a:t>Ex : Demon’s Souls (2009), Mario Kart Wii (2008), Pokémon Diamant (2006).</a:t>
            </a:r>
            <a:endParaRPr/>
          </a:p>
        </p:txBody>
      </p:sp>
      <p:pic>
        <p:nvPicPr>
          <p:cNvPr id="310" name="Google Shape;310;p24"/>
          <p:cNvPicPr preferRelativeResize="0"/>
          <p:nvPr/>
        </p:nvPicPr>
        <p:blipFill rotWithShape="1">
          <a:blip r:embed="rId3">
            <a:alphaModFix/>
          </a:blip>
          <a:srcRect b="0" l="0" r="0" t="0"/>
          <a:stretch/>
        </p:blipFill>
        <p:spPr>
          <a:xfrm>
            <a:off x="0" y="3176761"/>
            <a:ext cx="3263040" cy="1835524"/>
          </a:xfrm>
          <a:prstGeom prst="rect">
            <a:avLst/>
          </a:prstGeom>
          <a:noFill/>
          <a:ln>
            <a:noFill/>
          </a:ln>
        </p:spPr>
      </p:pic>
      <p:pic>
        <p:nvPicPr>
          <p:cNvPr id="311" name="Google Shape;311;p24"/>
          <p:cNvPicPr preferRelativeResize="0"/>
          <p:nvPr/>
        </p:nvPicPr>
        <p:blipFill rotWithShape="1">
          <a:blip r:embed="rId4">
            <a:alphaModFix/>
          </a:blip>
          <a:srcRect b="0" l="0" r="0" t="0"/>
          <a:stretch/>
        </p:blipFill>
        <p:spPr>
          <a:xfrm>
            <a:off x="3401638" y="3176761"/>
            <a:ext cx="3275284" cy="1835524"/>
          </a:xfrm>
          <a:prstGeom prst="rect">
            <a:avLst/>
          </a:prstGeom>
          <a:noFill/>
          <a:ln>
            <a:noFill/>
          </a:ln>
        </p:spPr>
      </p:pic>
      <p:pic>
        <p:nvPicPr>
          <p:cNvPr id="312" name="Google Shape;312;p24"/>
          <p:cNvPicPr preferRelativeResize="0"/>
          <p:nvPr/>
        </p:nvPicPr>
        <p:blipFill rotWithShape="1">
          <a:blip r:embed="rId5">
            <a:alphaModFix/>
          </a:blip>
          <a:srcRect b="0" l="0" r="0" t="0"/>
          <a:stretch/>
        </p:blipFill>
        <p:spPr>
          <a:xfrm>
            <a:off x="6815520" y="3175434"/>
            <a:ext cx="3263040" cy="183817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25"/>
          <p:cNvSpPr/>
          <p:nvPr/>
        </p:nvSpPr>
        <p:spPr>
          <a:xfrm>
            <a:off x="0" y="5111280"/>
            <a:ext cx="10078560" cy="287280"/>
          </a:xfrm>
          <a:prstGeom prst="rect">
            <a:avLst/>
          </a:prstGeom>
          <a:solidFill>
            <a:srgbClr val="1E9AED"/>
          </a:solidFill>
          <a:ln cap="flat" cmpd="sng" w="9525">
            <a:solidFill>
              <a:srgbClr val="9FC8EB"/>
            </a:solidFill>
            <a:prstDash val="solid"/>
            <a:round/>
            <a:headEnd len="sm" w="sm" type="none"/>
            <a:tailEnd len="sm" w="sm" type="none"/>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19" name="Google Shape;319;p25"/>
          <p:cNvSpPr txBox="1"/>
          <p:nvPr>
            <p:ph type="title"/>
          </p:nvPr>
        </p:nvSpPr>
        <p:spPr>
          <a:xfrm>
            <a:off x="180720" y="5436000"/>
            <a:ext cx="2589840" cy="17892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Clr>
                <a:srgbClr val="1E9AED"/>
              </a:buClr>
              <a:buSzPts val="900"/>
              <a:buFont typeface="Arial"/>
              <a:buNone/>
            </a:pPr>
            <a:r>
              <a:rPr b="0" lang="fr-FR" sz="900" strike="noStrike">
                <a:solidFill>
                  <a:srgbClr val="1E9AED"/>
                </a:solidFill>
                <a:latin typeface="Arial"/>
                <a:ea typeface="Arial"/>
                <a:cs typeface="Arial"/>
                <a:sym typeface="Arial"/>
              </a:rPr>
              <a:t>Festival International de Géographie</a:t>
            </a:r>
            <a:endParaRPr b="0" sz="900" strike="noStrike">
              <a:solidFill>
                <a:srgbClr val="000000"/>
              </a:solidFill>
              <a:latin typeface="Arial"/>
              <a:ea typeface="Arial"/>
              <a:cs typeface="Arial"/>
              <a:sym typeface="Arial"/>
            </a:endParaRPr>
          </a:p>
        </p:txBody>
      </p:sp>
      <p:sp>
        <p:nvSpPr>
          <p:cNvPr id="320" name="Google Shape;320;p25"/>
          <p:cNvSpPr txBox="1"/>
          <p:nvPr>
            <p:ph type="title"/>
          </p:nvPr>
        </p:nvSpPr>
        <p:spPr>
          <a:xfrm>
            <a:off x="7308720" y="5436360"/>
            <a:ext cx="2589840" cy="17892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Clr>
                <a:srgbClr val="1E9AED"/>
              </a:buClr>
              <a:buSzPts val="900"/>
              <a:buFont typeface="Arial"/>
              <a:buNone/>
            </a:pPr>
            <a:r>
              <a:rPr b="0" lang="fr-FR" sz="900" strike="noStrike">
                <a:solidFill>
                  <a:srgbClr val="1E9AED"/>
                </a:solidFill>
                <a:latin typeface="Arial"/>
                <a:ea typeface="Arial"/>
                <a:cs typeface="Arial"/>
                <a:sym typeface="Arial"/>
              </a:rPr>
              <a:t>35</a:t>
            </a:r>
            <a:r>
              <a:rPr b="0" baseline="30000" lang="fr-FR" sz="900" strike="noStrike">
                <a:solidFill>
                  <a:srgbClr val="1E9AED"/>
                </a:solidFill>
                <a:latin typeface="Arial"/>
                <a:ea typeface="Arial"/>
                <a:cs typeface="Arial"/>
                <a:sym typeface="Arial"/>
              </a:rPr>
              <a:t>e</a:t>
            </a:r>
            <a:r>
              <a:rPr b="0" lang="fr-FR" sz="900" strike="noStrike">
                <a:solidFill>
                  <a:srgbClr val="1E9AED"/>
                </a:solidFill>
                <a:latin typeface="Arial"/>
                <a:ea typeface="Arial"/>
                <a:cs typeface="Arial"/>
                <a:sym typeface="Arial"/>
              </a:rPr>
              <a:t> édition - 2024</a:t>
            </a:r>
            <a:endParaRPr b="0" sz="900" strike="noStrike">
              <a:solidFill>
                <a:srgbClr val="000000"/>
              </a:solidFill>
              <a:latin typeface="Arial"/>
              <a:ea typeface="Arial"/>
              <a:cs typeface="Arial"/>
              <a:sym typeface="Arial"/>
            </a:endParaRPr>
          </a:p>
        </p:txBody>
      </p:sp>
      <p:sp>
        <p:nvSpPr>
          <p:cNvPr id="321" name="Google Shape;321;p25"/>
          <p:cNvSpPr txBox="1"/>
          <p:nvPr/>
        </p:nvSpPr>
        <p:spPr>
          <a:xfrm>
            <a:off x="0" y="0"/>
            <a:ext cx="10078560" cy="400110"/>
          </a:xfrm>
          <a:prstGeom prst="rect">
            <a:avLst/>
          </a:prstGeom>
          <a:solidFill>
            <a:schemeClr val="accent6">
              <a:alpha val="49803"/>
            </a:schemeClr>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fr-FR" sz="2000">
                <a:solidFill>
                  <a:srgbClr val="00B0F0"/>
                </a:solidFill>
                <a:latin typeface="Arial"/>
                <a:ea typeface="Arial"/>
                <a:cs typeface="Arial"/>
                <a:sym typeface="Arial"/>
              </a:rPr>
              <a:t>Mais aussi : de nouvelles patrimonialisations ?</a:t>
            </a:r>
            <a:endParaRPr/>
          </a:p>
        </p:txBody>
      </p:sp>
      <p:sp>
        <p:nvSpPr>
          <p:cNvPr id="322" name="Google Shape;322;p25"/>
          <p:cNvSpPr txBox="1"/>
          <p:nvPr/>
        </p:nvSpPr>
        <p:spPr>
          <a:xfrm>
            <a:off x="0" y="499105"/>
            <a:ext cx="10078560" cy="193899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fr-FR" sz="1200" u="none" strike="noStrike">
                <a:solidFill>
                  <a:srgbClr val="000000"/>
                </a:solidFill>
                <a:latin typeface="Arial"/>
                <a:ea typeface="Arial"/>
                <a:cs typeface="Arial"/>
                <a:sym typeface="Arial"/>
              </a:rPr>
              <a:t>Le patrimoine minier fait l’objet aujourd’hui d’un certain nombre de questions en matière d’aménagement (Edith Fagnioni). Tout d’abord parce qu’il laisse des empreintes visibles sur les paysages. Ensuite parce qu’il marque les mémoires et les cultures locales d’une empreinte encore plus fortes. Face aux possibilités d’aménagement de ces espaces singuliers, plusieurs mines ont opté pour la muséification de leur patrimoine (Parc-Musée de la Ville de Saint-Etienne). La station de ski de Noeux-les-Mines est, quant à elle, un exemple de réaménagement ludique et sportif d’un ancien terril minier.</a:t>
            </a:r>
            <a:endParaRPr/>
          </a:p>
          <a:p>
            <a:pPr indent="0" lvl="0" marL="0" marR="0" rtl="0" algn="l">
              <a:spcBef>
                <a:spcPts val="0"/>
              </a:spcBef>
              <a:spcAft>
                <a:spcPts val="0"/>
              </a:spcAft>
              <a:buNone/>
            </a:pPr>
            <a:r>
              <a:t/>
            </a:r>
            <a:endParaRPr b="0" i="0" sz="1200" u="none" strike="noStrike">
              <a:solidFill>
                <a:srgbClr val="000000"/>
              </a:solidFill>
              <a:latin typeface="Arial"/>
              <a:ea typeface="Arial"/>
              <a:cs typeface="Arial"/>
              <a:sym typeface="Arial"/>
            </a:endParaRPr>
          </a:p>
          <a:p>
            <a:pPr indent="0" lvl="0" marL="0" marR="0" rtl="0" algn="l">
              <a:spcBef>
                <a:spcPts val="0"/>
              </a:spcBef>
              <a:spcAft>
                <a:spcPts val="0"/>
              </a:spcAft>
              <a:buNone/>
            </a:pPr>
            <a:r>
              <a:rPr b="0" i="0" lang="fr-FR" sz="1200" u="none" strike="noStrike">
                <a:solidFill>
                  <a:srgbClr val="000000"/>
                </a:solidFill>
                <a:latin typeface="Arial"/>
                <a:ea typeface="Arial"/>
                <a:cs typeface="Arial"/>
                <a:sym typeface="Arial"/>
              </a:rPr>
              <a:t>Toujours est-il que les nouvelles formes de patrimonialisation faisant appel à des technologies telles que la réalité augmentée, la réalité virtuelle ou des jeux de pistes impactent à leur manière les processus de muséification. On peut citer l’exemple du partenariat entre le Louvre Lens et le jeu Assassin’s Creed. L’expérience en réalité augmentée “Louvre-Lens - Le Secret des Mines” (2022) propose plusieurs énigmes et parcours à la découverte du patrimoine minier lensois.</a:t>
            </a:r>
            <a:endParaRPr/>
          </a:p>
        </p:txBody>
      </p:sp>
      <p:pic>
        <p:nvPicPr>
          <p:cNvPr id="323" name="Google Shape;323;p25"/>
          <p:cNvPicPr preferRelativeResize="0"/>
          <p:nvPr/>
        </p:nvPicPr>
        <p:blipFill rotWithShape="1">
          <a:blip r:embed="rId3">
            <a:alphaModFix/>
          </a:blip>
          <a:srcRect b="0" l="0" r="0" t="0"/>
          <a:stretch/>
        </p:blipFill>
        <p:spPr>
          <a:xfrm>
            <a:off x="180720" y="2849765"/>
            <a:ext cx="2703336" cy="1804582"/>
          </a:xfrm>
          <a:prstGeom prst="rect">
            <a:avLst/>
          </a:prstGeom>
          <a:noFill/>
          <a:ln>
            <a:noFill/>
          </a:ln>
        </p:spPr>
      </p:pic>
      <p:pic>
        <p:nvPicPr>
          <p:cNvPr id="324" name="Google Shape;324;p25"/>
          <p:cNvPicPr preferRelativeResize="0"/>
          <p:nvPr/>
        </p:nvPicPr>
        <p:blipFill rotWithShape="1">
          <a:blip r:embed="rId4">
            <a:alphaModFix/>
          </a:blip>
          <a:srcRect b="0" l="0" r="0" t="0"/>
          <a:stretch/>
        </p:blipFill>
        <p:spPr>
          <a:xfrm>
            <a:off x="3127046" y="2828223"/>
            <a:ext cx="3286466" cy="1847667"/>
          </a:xfrm>
          <a:prstGeom prst="rect">
            <a:avLst/>
          </a:prstGeom>
          <a:noFill/>
          <a:ln>
            <a:noFill/>
          </a:ln>
        </p:spPr>
      </p:pic>
      <p:pic>
        <p:nvPicPr>
          <p:cNvPr id="325" name="Google Shape;325;p25"/>
          <p:cNvPicPr preferRelativeResize="0"/>
          <p:nvPr/>
        </p:nvPicPr>
        <p:blipFill rotWithShape="1">
          <a:blip r:embed="rId5">
            <a:alphaModFix/>
          </a:blip>
          <a:srcRect b="0" l="0" r="0" t="0"/>
          <a:stretch/>
        </p:blipFill>
        <p:spPr>
          <a:xfrm>
            <a:off x="6656503" y="2847458"/>
            <a:ext cx="3367972" cy="182843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26"/>
          <p:cNvSpPr/>
          <p:nvPr/>
        </p:nvSpPr>
        <p:spPr>
          <a:xfrm>
            <a:off x="0" y="5111280"/>
            <a:ext cx="10078560" cy="287280"/>
          </a:xfrm>
          <a:prstGeom prst="rect">
            <a:avLst/>
          </a:prstGeom>
          <a:solidFill>
            <a:srgbClr val="1E9AED"/>
          </a:solidFill>
          <a:ln cap="flat" cmpd="sng" w="9525">
            <a:solidFill>
              <a:srgbClr val="9FC8EB"/>
            </a:solidFill>
            <a:prstDash val="solid"/>
            <a:round/>
            <a:headEnd len="sm" w="sm" type="none"/>
            <a:tailEnd len="sm" w="sm" type="none"/>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32" name="Google Shape;332;p26"/>
          <p:cNvSpPr txBox="1"/>
          <p:nvPr>
            <p:ph type="title"/>
          </p:nvPr>
        </p:nvSpPr>
        <p:spPr>
          <a:xfrm>
            <a:off x="180720" y="5436000"/>
            <a:ext cx="2589840" cy="17892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Clr>
                <a:srgbClr val="1E9AED"/>
              </a:buClr>
              <a:buSzPts val="900"/>
              <a:buFont typeface="Arial"/>
              <a:buNone/>
            </a:pPr>
            <a:r>
              <a:rPr b="0" lang="fr-FR" sz="900" strike="noStrike">
                <a:solidFill>
                  <a:srgbClr val="1E9AED"/>
                </a:solidFill>
                <a:latin typeface="Arial"/>
                <a:ea typeface="Arial"/>
                <a:cs typeface="Arial"/>
                <a:sym typeface="Arial"/>
              </a:rPr>
              <a:t>Festival International de Géographie</a:t>
            </a:r>
            <a:endParaRPr b="0" sz="900" strike="noStrike">
              <a:solidFill>
                <a:srgbClr val="000000"/>
              </a:solidFill>
              <a:latin typeface="Arial"/>
              <a:ea typeface="Arial"/>
              <a:cs typeface="Arial"/>
              <a:sym typeface="Arial"/>
            </a:endParaRPr>
          </a:p>
        </p:txBody>
      </p:sp>
      <p:sp>
        <p:nvSpPr>
          <p:cNvPr id="333" name="Google Shape;333;p26"/>
          <p:cNvSpPr txBox="1"/>
          <p:nvPr>
            <p:ph type="title"/>
          </p:nvPr>
        </p:nvSpPr>
        <p:spPr>
          <a:xfrm>
            <a:off x="7308720" y="5436360"/>
            <a:ext cx="2589840" cy="17892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Clr>
                <a:srgbClr val="1E9AED"/>
              </a:buClr>
              <a:buSzPts val="900"/>
              <a:buFont typeface="Arial"/>
              <a:buNone/>
            </a:pPr>
            <a:r>
              <a:rPr b="0" lang="fr-FR" sz="900" strike="noStrike">
                <a:solidFill>
                  <a:srgbClr val="1E9AED"/>
                </a:solidFill>
                <a:latin typeface="Arial"/>
                <a:ea typeface="Arial"/>
                <a:cs typeface="Arial"/>
                <a:sym typeface="Arial"/>
              </a:rPr>
              <a:t>35</a:t>
            </a:r>
            <a:r>
              <a:rPr b="0" baseline="30000" lang="fr-FR" sz="900" strike="noStrike">
                <a:solidFill>
                  <a:srgbClr val="1E9AED"/>
                </a:solidFill>
                <a:latin typeface="Arial"/>
                <a:ea typeface="Arial"/>
                <a:cs typeface="Arial"/>
                <a:sym typeface="Arial"/>
              </a:rPr>
              <a:t>e</a:t>
            </a:r>
            <a:r>
              <a:rPr b="0" lang="fr-FR" sz="900" strike="noStrike">
                <a:solidFill>
                  <a:srgbClr val="1E9AED"/>
                </a:solidFill>
                <a:latin typeface="Arial"/>
                <a:ea typeface="Arial"/>
                <a:cs typeface="Arial"/>
                <a:sym typeface="Arial"/>
              </a:rPr>
              <a:t> édition - 2024</a:t>
            </a:r>
            <a:endParaRPr b="0" sz="900" strike="noStrike">
              <a:solidFill>
                <a:srgbClr val="000000"/>
              </a:solidFill>
              <a:latin typeface="Arial"/>
              <a:ea typeface="Arial"/>
              <a:cs typeface="Arial"/>
              <a:sym typeface="Arial"/>
            </a:endParaRPr>
          </a:p>
        </p:txBody>
      </p:sp>
      <p:sp>
        <p:nvSpPr>
          <p:cNvPr id="334" name="Google Shape;334;p26"/>
          <p:cNvSpPr txBox="1"/>
          <p:nvPr/>
        </p:nvSpPr>
        <p:spPr>
          <a:xfrm>
            <a:off x="0" y="0"/>
            <a:ext cx="10078560" cy="400110"/>
          </a:xfrm>
          <a:prstGeom prst="rect">
            <a:avLst/>
          </a:prstGeom>
          <a:solidFill>
            <a:schemeClr val="accent6">
              <a:alpha val="49803"/>
            </a:schemeClr>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fr-FR" sz="2000">
                <a:solidFill>
                  <a:srgbClr val="00B0F0"/>
                </a:solidFill>
                <a:latin typeface="Arial"/>
                <a:ea typeface="Arial"/>
                <a:cs typeface="Arial"/>
                <a:sym typeface="Arial"/>
              </a:rPr>
              <a:t>Pokémon : Champions de la mise en patrimoine du sous-sol ?</a:t>
            </a:r>
            <a:endParaRPr/>
          </a:p>
        </p:txBody>
      </p:sp>
      <p:sp>
        <p:nvSpPr>
          <p:cNvPr id="335" name="Google Shape;335;p26"/>
          <p:cNvSpPr txBox="1"/>
          <p:nvPr/>
        </p:nvSpPr>
        <p:spPr>
          <a:xfrm>
            <a:off x="0" y="499105"/>
            <a:ext cx="10078560" cy="212365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fr-FR" sz="1200" u="none" strike="noStrike">
                <a:solidFill>
                  <a:srgbClr val="000000"/>
                </a:solidFill>
                <a:latin typeface="Arial"/>
                <a:ea typeface="Arial"/>
                <a:cs typeface="Arial"/>
                <a:sym typeface="Arial"/>
              </a:rPr>
              <a:t>Dans presque toutes les itérations de jeux Pokémon, au moins l’une des villes de ces mondes mettent en place un musée dédié à une particularité locale.  D’une version à l’autre, on rencontrera un musée naval, un musée spatial, presque toujours un intérêt pour les fossiles et les roches puisent ceux-ci jouent un rôle sur la capture et l’évolution des créatures.</a:t>
            </a:r>
            <a:endParaRPr/>
          </a:p>
          <a:p>
            <a:pPr indent="0" lvl="0" marL="0" marR="0" rtl="0" algn="l">
              <a:spcBef>
                <a:spcPts val="0"/>
              </a:spcBef>
              <a:spcAft>
                <a:spcPts val="0"/>
              </a:spcAft>
              <a:buNone/>
            </a:pPr>
            <a:r>
              <a:t/>
            </a:r>
            <a:endParaRPr b="0" i="0" sz="1200" u="none" strike="noStrike">
              <a:solidFill>
                <a:srgbClr val="000000"/>
              </a:solidFill>
              <a:latin typeface="Arial"/>
              <a:ea typeface="Arial"/>
              <a:cs typeface="Arial"/>
              <a:sym typeface="Arial"/>
            </a:endParaRPr>
          </a:p>
          <a:p>
            <a:pPr indent="0" lvl="0" marL="0" marR="0" rtl="0" algn="l">
              <a:spcBef>
                <a:spcPts val="0"/>
              </a:spcBef>
              <a:spcAft>
                <a:spcPts val="0"/>
              </a:spcAft>
              <a:buNone/>
            </a:pPr>
            <a:r>
              <a:rPr b="0" i="0" lang="fr-FR" sz="1200" u="none" strike="noStrike">
                <a:solidFill>
                  <a:srgbClr val="000000"/>
                </a:solidFill>
                <a:latin typeface="Arial"/>
                <a:ea typeface="Arial"/>
                <a:cs typeface="Arial"/>
                <a:sym typeface="Arial"/>
              </a:rPr>
              <a:t>Pokémon Diamant (2009) ne fait pas exception et comporte même un espace remarquable dans le contexte de notre exposé : un musée minier dédié à la mine de Charbourg ! Il est possible moyennant une maudique somme de s’y promener, d’échanger avec des visiteurs et autres guides et d’en apprendre plus sur le travail de l’extraction minière et sur les minerais via des interactions en jeu.</a:t>
            </a:r>
            <a:endParaRPr/>
          </a:p>
          <a:p>
            <a:pPr indent="0" lvl="0" marL="0" marR="0" rtl="0" algn="l">
              <a:spcBef>
                <a:spcPts val="0"/>
              </a:spcBef>
              <a:spcAft>
                <a:spcPts val="0"/>
              </a:spcAft>
              <a:buNone/>
            </a:pPr>
            <a:r>
              <a:t/>
            </a:r>
            <a:endParaRPr b="0" i="0" sz="1200" u="none" strike="noStrike">
              <a:solidFill>
                <a:srgbClr val="000000"/>
              </a:solidFill>
              <a:latin typeface="Arial"/>
              <a:ea typeface="Arial"/>
              <a:cs typeface="Arial"/>
              <a:sym typeface="Arial"/>
            </a:endParaRPr>
          </a:p>
          <a:p>
            <a:pPr indent="0" lvl="0" marL="0" marR="0" rtl="0" algn="l">
              <a:spcBef>
                <a:spcPts val="0"/>
              </a:spcBef>
              <a:spcAft>
                <a:spcPts val="0"/>
              </a:spcAft>
              <a:buNone/>
            </a:pPr>
            <a:r>
              <a:rPr b="0" i="0" lang="fr-FR" sz="1200" u="none" strike="noStrike">
                <a:solidFill>
                  <a:srgbClr val="000000"/>
                </a:solidFill>
                <a:latin typeface="Arial"/>
                <a:ea typeface="Arial"/>
                <a:cs typeface="Arial"/>
                <a:sym typeface="Arial"/>
              </a:rPr>
              <a:t>A noter que Pokémon s’est associé au Centre Historique Minier de Lewarde dans le cadre d’une soirée-évènement et chasse sur Pokémon Go en 2016. Ces derniers ont mis en valeur les Pokémon liés au contexte minier et souterrain. Les possibilités de coopération patrimoniale entre acteurs du jeux vidéo et institutions sont nombreuses et parfois étonnantes.</a:t>
            </a:r>
            <a:endParaRPr/>
          </a:p>
        </p:txBody>
      </p:sp>
      <p:pic>
        <p:nvPicPr>
          <p:cNvPr id="336" name="Google Shape;336;p26"/>
          <p:cNvPicPr preferRelativeResize="0"/>
          <p:nvPr/>
        </p:nvPicPr>
        <p:blipFill rotWithShape="1">
          <a:blip r:embed="rId3">
            <a:alphaModFix/>
          </a:blip>
          <a:srcRect b="0" l="0" r="0" t="0"/>
          <a:stretch/>
        </p:blipFill>
        <p:spPr>
          <a:xfrm>
            <a:off x="392915" y="2917932"/>
            <a:ext cx="3152332" cy="1773187"/>
          </a:xfrm>
          <a:prstGeom prst="rect">
            <a:avLst/>
          </a:prstGeom>
          <a:noFill/>
          <a:ln>
            <a:noFill/>
          </a:ln>
        </p:spPr>
      </p:pic>
      <p:pic>
        <p:nvPicPr>
          <p:cNvPr id="337" name="Google Shape;337;p26"/>
          <p:cNvPicPr preferRelativeResize="0"/>
          <p:nvPr/>
        </p:nvPicPr>
        <p:blipFill rotWithShape="1">
          <a:blip r:embed="rId4">
            <a:alphaModFix/>
          </a:blip>
          <a:srcRect b="0" l="0" r="0" t="0"/>
          <a:stretch/>
        </p:blipFill>
        <p:spPr>
          <a:xfrm>
            <a:off x="3724860" y="2888627"/>
            <a:ext cx="2438400" cy="1828800"/>
          </a:xfrm>
          <a:prstGeom prst="rect">
            <a:avLst/>
          </a:prstGeom>
          <a:noFill/>
          <a:ln>
            <a:noFill/>
          </a:ln>
        </p:spPr>
      </p:pic>
      <p:pic>
        <p:nvPicPr>
          <p:cNvPr id="338" name="Google Shape;338;p26"/>
          <p:cNvPicPr preferRelativeResize="0"/>
          <p:nvPr/>
        </p:nvPicPr>
        <p:blipFill rotWithShape="1">
          <a:blip r:embed="rId5">
            <a:alphaModFix/>
          </a:blip>
          <a:srcRect b="0" l="0" r="0" t="0"/>
          <a:stretch/>
        </p:blipFill>
        <p:spPr>
          <a:xfrm>
            <a:off x="6342873" y="2891288"/>
            <a:ext cx="3246470" cy="182613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pic>
        <p:nvPicPr>
          <p:cNvPr id="343" name="Google Shape;343;p27"/>
          <p:cNvPicPr preferRelativeResize="0"/>
          <p:nvPr/>
        </p:nvPicPr>
        <p:blipFill rotWithShape="1">
          <a:blip r:embed="rId3">
            <a:alphaModFix/>
          </a:blip>
          <a:srcRect b="0" l="0" r="0" t="0"/>
          <a:stretch/>
        </p:blipFill>
        <p:spPr>
          <a:xfrm>
            <a:off x="0" y="360"/>
            <a:ext cx="10080000" cy="5689080"/>
          </a:xfrm>
          <a:prstGeom prst="rect">
            <a:avLst/>
          </a:prstGeom>
          <a:noFill/>
          <a:ln>
            <a:noFill/>
          </a:ln>
        </p:spPr>
      </p:pic>
      <p:sp>
        <p:nvSpPr>
          <p:cNvPr id="344" name="Google Shape;344;p27"/>
          <p:cNvSpPr/>
          <p:nvPr/>
        </p:nvSpPr>
        <p:spPr>
          <a:xfrm>
            <a:off x="361080" y="3960000"/>
            <a:ext cx="9358560" cy="1078560"/>
          </a:xfrm>
          <a:prstGeom prst="rect">
            <a:avLst/>
          </a:prstGeom>
          <a:solidFill>
            <a:srgbClr val="FFFFFF"/>
          </a:solidFill>
          <a:ln cap="flat" cmpd="sng" w="9525">
            <a:solidFill>
              <a:srgbClr val="3465A4"/>
            </a:solidFill>
            <a:prstDash val="solid"/>
            <a:round/>
            <a:headEnd len="sm" w="sm" type="none"/>
            <a:tailEnd len="sm" w="sm" type="none"/>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45" name="Google Shape;345;p27"/>
          <p:cNvSpPr txBox="1"/>
          <p:nvPr>
            <p:ph type="title"/>
          </p:nvPr>
        </p:nvSpPr>
        <p:spPr>
          <a:xfrm>
            <a:off x="540000" y="4022640"/>
            <a:ext cx="9070200" cy="945000"/>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Clr>
                <a:srgbClr val="000000"/>
              </a:buClr>
              <a:buSzPts val="2800"/>
              <a:buFont typeface="Arial"/>
              <a:buNone/>
            </a:pPr>
            <a:r>
              <a:rPr lang="fr-FR" sz="2800">
                <a:solidFill>
                  <a:srgbClr val="000000"/>
                </a:solidFill>
                <a:latin typeface="Arial"/>
                <a:ea typeface="Arial"/>
                <a:cs typeface="Arial"/>
                <a:sym typeface="Arial"/>
              </a:rPr>
              <a:t>Conclusion</a:t>
            </a:r>
            <a:endParaRPr b="0" sz="2800" strike="noStrike">
              <a:solidFill>
                <a:srgbClr val="00B0F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g3061e4d1214_0_8"/>
          <p:cNvSpPr/>
          <p:nvPr/>
        </p:nvSpPr>
        <p:spPr>
          <a:xfrm>
            <a:off x="0" y="5111280"/>
            <a:ext cx="10078500" cy="287400"/>
          </a:xfrm>
          <a:prstGeom prst="rect">
            <a:avLst/>
          </a:prstGeom>
          <a:solidFill>
            <a:srgbClr val="1E9AED"/>
          </a:solidFill>
          <a:ln cap="flat" cmpd="sng" w="9525">
            <a:solidFill>
              <a:srgbClr val="9FC8EB"/>
            </a:solidFill>
            <a:prstDash val="solid"/>
            <a:round/>
            <a:headEnd len="sm" w="sm" type="none"/>
            <a:tailEnd len="sm" w="sm" type="none"/>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52" name="Google Shape;352;g3061e4d1214_0_8"/>
          <p:cNvSpPr txBox="1"/>
          <p:nvPr>
            <p:ph type="title"/>
          </p:nvPr>
        </p:nvSpPr>
        <p:spPr>
          <a:xfrm>
            <a:off x="180720" y="5436000"/>
            <a:ext cx="2589900" cy="1788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Clr>
                <a:srgbClr val="1E9AED"/>
              </a:buClr>
              <a:buSzPts val="900"/>
              <a:buFont typeface="Arial"/>
              <a:buNone/>
            </a:pPr>
            <a:r>
              <a:rPr b="0" lang="fr-FR" sz="900" strike="noStrike">
                <a:solidFill>
                  <a:srgbClr val="1E9AED"/>
                </a:solidFill>
                <a:latin typeface="Arial"/>
                <a:ea typeface="Arial"/>
                <a:cs typeface="Arial"/>
                <a:sym typeface="Arial"/>
              </a:rPr>
              <a:t>Festival International de Géographie</a:t>
            </a:r>
            <a:endParaRPr b="0" sz="900" strike="noStrike">
              <a:solidFill>
                <a:srgbClr val="000000"/>
              </a:solidFill>
              <a:latin typeface="Arial"/>
              <a:ea typeface="Arial"/>
              <a:cs typeface="Arial"/>
              <a:sym typeface="Arial"/>
            </a:endParaRPr>
          </a:p>
        </p:txBody>
      </p:sp>
      <p:sp>
        <p:nvSpPr>
          <p:cNvPr id="353" name="Google Shape;353;g3061e4d1214_0_8"/>
          <p:cNvSpPr txBox="1"/>
          <p:nvPr>
            <p:ph type="title"/>
          </p:nvPr>
        </p:nvSpPr>
        <p:spPr>
          <a:xfrm>
            <a:off x="7308720" y="5436360"/>
            <a:ext cx="2589900" cy="178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Clr>
                <a:srgbClr val="1E9AED"/>
              </a:buClr>
              <a:buSzPts val="900"/>
              <a:buFont typeface="Arial"/>
              <a:buNone/>
            </a:pPr>
            <a:r>
              <a:rPr b="0" lang="fr-FR" sz="900" strike="noStrike">
                <a:solidFill>
                  <a:srgbClr val="1E9AED"/>
                </a:solidFill>
                <a:latin typeface="Arial"/>
                <a:ea typeface="Arial"/>
                <a:cs typeface="Arial"/>
                <a:sym typeface="Arial"/>
              </a:rPr>
              <a:t>35</a:t>
            </a:r>
            <a:r>
              <a:rPr b="0" baseline="30000" lang="fr-FR" sz="900" strike="noStrike">
                <a:solidFill>
                  <a:srgbClr val="1E9AED"/>
                </a:solidFill>
                <a:latin typeface="Arial"/>
                <a:ea typeface="Arial"/>
                <a:cs typeface="Arial"/>
                <a:sym typeface="Arial"/>
              </a:rPr>
              <a:t>e</a:t>
            </a:r>
            <a:r>
              <a:rPr b="0" lang="fr-FR" sz="900" strike="noStrike">
                <a:solidFill>
                  <a:srgbClr val="1E9AED"/>
                </a:solidFill>
                <a:latin typeface="Arial"/>
                <a:ea typeface="Arial"/>
                <a:cs typeface="Arial"/>
                <a:sym typeface="Arial"/>
              </a:rPr>
              <a:t> édition - 2024</a:t>
            </a:r>
            <a:endParaRPr b="0" sz="900" strike="noStrike">
              <a:solidFill>
                <a:srgbClr val="000000"/>
              </a:solidFill>
              <a:latin typeface="Arial"/>
              <a:ea typeface="Arial"/>
              <a:cs typeface="Arial"/>
              <a:sym typeface="Arial"/>
            </a:endParaRPr>
          </a:p>
        </p:txBody>
      </p:sp>
      <p:sp>
        <p:nvSpPr>
          <p:cNvPr id="354" name="Google Shape;354;g3061e4d1214_0_8"/>
          <p:cNvSpPr txBox="1"/>
          <p:nvPr/>
        </p:nvSpPr>
        <p:spPr>
          <a:xfrm>
            <a:off x="0" y="0"/>
            <a:ext cx="10078500" cy="400200"/>
          </a:xfrm>
          <a:prstGeom prst="rect">
            <a:avLst/>
          </a:prstGeom>
          <a:solidFill>
            <a:schemeClr val="accent6">
              <a:alpha val="49800"/>
            </a:schemeClr>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fr-FR" sz="2000">
                <a:solidFill>
                  <a:srgbClr val="00B0F0"/>
                </a:solidFill>
              </a:rPr>
              <a:t>Synthèse de cette présentation</a:t>
            </a:r>
            <a:endParaRPr/>
          </a:p>
        </p:txBody>
      </p:sp>
      <p:sp>
        <p:nvSpPr>
          <p:cNvPr id="355" name="Google Shape;355;g3061e4d1214_0_8"/>
          <p:cNvSpPr txBox="1"/>
          <p:nvPr/>
        </p:nvSpPr>
        <p:spPr>
          <a:xfrm>
            <a:off x="0" y="499105"/>
            <a:ext cx="100785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a:p>
        </p:txBody>
      </p:sp>
      <p:sp>
        <p:nvSpPr>
          <p:cNvPr id="356" name="Google Shape;356;g3061e4d1214_0_8"/>
          <p:cNvSpPr txBox="1"/>
          <p:nvPr/>
        </p:nvSpPr>
        <p:spPr>
          <a:xfrm>
            <a:off x="0" y="461525"/>
            <a:ext cx="6865800" cy="111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FR" sz="2400">
                <a:solidFill>
                  <a:schemeClr val="dk1"/>
                </a:solidFill>
              </a:rPr>
              <a:t>La géographie et ses concepts offrent une approche fertile du jeu vidéo…</a:t>
            </a:r>
            <a:endParaRPr sz="2400">
              <a:solidFill>
                <a:schemeClr val="dk1"/>
              </a:solidFill>
            </a:endParaRPr>
          </a:p>
        </p:txBody>
      </p:sp>
      <p:sp>
        <p:nvSpPr>
          <p:cNvPr id="357" name="Google Shape;357;g3061e4d1214_0_8"/>
          <p:cNvSpPr txBox="1"/>
          <p:nvPr/>
        </p:nvSpPr>
        <p:spPr>
          <a:xfrm>
            <a:off x="3170600" y="1894375"/>
            <a:ext cx="6865800" cy="111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FR" sz="2400">
                <a:solidFill>
                  <a:schemeClr val="dk1"/>
                </a:solidFill>
              </a:rPr>
              <a:t>De la représentation des terres navigables comme cartographiées dans le jeu s’ouvre des perspectives riches en géographie.</a:t>
            </a:r>
            <a:endParaRPr sz="2400">
              <a:solidFill>
                <a:schemeClr val="dk1"/>
              </a:solidFill>
            </a:endParaRPr>
          </a:p>
        </p:txBody>
      </p:sp>
      <p:sp>
        <p:nvSpPr>
          <p:cNvPr id="358" name="Google Shape;358;g3061e4d1214_0_8"/>
          <p:cNvSpPr txBox="1"/>
          <p:nvPr/>
        </p:nvSpPr>
        <p:spPr>
          <a:xfrm>
            <a:off x="552163" y="3700100"/>
            <a:ext cx="8976300" cy="115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FR" sz="2400">
                <a:solidFill>
                  <a:schemeClr val="dk1"/>
                </a:solidFill>
              </a:rPr>
              <a:t>En tant que média, le jeu est vecteur de certaines conceptions et archétypes qui participent à sculpter ce que sont la géographie, la cartographie, et les terres de notre monde…</a:t>
            </a:r>
            <a:endParaRPr sz="2400">
              <a:solidFill>
                <a:schemeClr val="dk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pic>
        <p:nvPicPr>
          <p:cNvPr id="364" name="Google Shape;364;p28"/>
          <p:cNvPicPr preferRelativeResize="0"/>
          <p:nvPr/>
        </p:nvPicPr>
        <p:blipFill rotWithShape="1">
          <a:blip r:embed="rId3">
            <a:alphaModFix/>
          </a:blip>
          <a:srcRect b="0" l="0" r="0" t="0"/>
          <a:stretch/>
        </p:blipFill>
        <p:spPr>
          <a:xfrm>
            <a:off x="6111037" y="2521692"/>
            <a:ext cx="3231018" cy="2308701"/>
          </a:xfrm>
          <a:prstGeom prst="rect">
            <a:avLst/>
          </a:prstGeom>
          <a:noFill/>
          <a:ln>
            <a:noFill/>
          </a:ln>
        </p:spPr>
      </p:pic>
      <p:sp>
        <p:nvSpPr>
          <p:cNvPr id="365" name="Google Shape;365;p28"/>
          <p:cNvSpPr/>
          <p:nvPr/>
        </p:nvSpPr>
        <p:spPr>
          <a:xfrm>
            <a:off x="0" y="5111280"/>
            <a:ext cx="10078560" cy="287280"/>
          </a:xfrm>
          <a:prstGeom prst="rect">
            <a:avLst/>
          </a:prstGeom>
          <a:solidFill>
            <a:srgbClr val="1E9AED"/>
          </a:solidFill>
          <a:ln cap="flat" cmpd="sng" w="9525">
            <a:solidFill>
              <a:srgbClr val="9FC8EB"/>
            </a:solidFill>
            <a:prstDash val="solid"/>
            <a:round/>
            <a:headEnd len="sm" w="sm" type="none"/>
            <a:tailEnd len="sm" w="sm" type="none"/>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66" name="Google Shape;366;p28"/>
          <p:cNvSpPr txBox="1"/>
          <p:nvPr>
            <p:ph type="title"/>
          </p:nvPr>
        </p:nvSpPr>
        <p:spPr>
          <a:xfrm>
            <a:off x="180720" y="5436000"/>
            <a:ext cx="2589840" cy="17892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Clr>
                <a:srgbClr val="1E9AED"/>
              </a:buClr>
              <a:buSzPts val="900"/>
              <a:buFont typeface="Arial"/>
              <a:buNone/>
            </a:pPr>
            <a:r>
              <a:rPr b="0" lang="fr-FR" sz="900" strike="noStrike">
                <a:solidFill>
                  <a:srgbClr val="1E9AED"/>
                </a:solidFill>
                <a:latin typeface="Arial"/>
                <a:ea typeface="Arial"/>
                <a:cs typeface="Arial"/>
                <a:sym typeface="Arial"/>
              </a:rPr>
              <a:t>Festival International de Géographie</a:t>
            </a:r>
            <a:endParaRPr b="0" sz="900" strike="noStrike">
              <a:solidFill>
                <a:srgbClr val="000000"/>
              </a:solidFill>
              <a:latin typeface="Arial"/>
              <a:ea typeface="Arial"/>
              <a:cs typeface="Arial"/>
              <a:sym typeface="Arial"/>
            </a:endParaRPr>
          </a:p>
        </p:txBody>
      </p:sp>
      <p:sp>
        <p:nvSpPr>
          <p:cNvPr id="367" name="Google Shape;367;p28"/>
          <p:cNvSpPr txBox="1"/>
          <p:nvPr>
            <p:ph type="title"/>
          </p:nvPr>
        </p:nvSpPr>
        <p:spPr>
          <a:xfrm>
            <a:off x="7308720" y="5436360"/>
            <a:ext cx="2589840" cy="17892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Clr>
                <a:srgbClr val="1E9AED"/>
              </a:buClr>
              <a:buSzPts val="900"/>
              <a:buFont typeface="Arial"/>
              <a:buNone/>
            </a:pPr>
            <a:r>
              <a:rPr b="0" lang="fr-FR" sz="900" strike="noStrike">
                <a:solidFill>
                  <a:srgbClr val="1E9AED"/>
                </a:solidFill>
                <a:latin typeface="Arial"/>
                <a:ea typeface="Arial"/>
                <a:cs typeface="Arial"/>
                <a:sym typeface="Arial"/>
              </a:rPr>
              <a:t>35</a:t>
            </a:r>
            <a:r>
              <a:rPr b="0" baseline="30000" lang="fr-FR" sz="900" strike="noStrike">
                <a:solidFill>
                  <a:srgbClr val="1E9AED"/>
                </a:solidFill>
                <a:latin typeface="Arial"/>
                <a:ea typeface="Arial"/>
                <a:cs typeface="Arial"/>
                <a:sym typeface="Arial"/>
              </a:rPr>
              <a:t>e</a:t>
            </a:r>
            <a:r>
              <a:rPr b="0" lang="fr-FR" sz="900" strike="noStrike">
                <a:solidFill>
                  <a:srgbClr val="1E9AED"/>
                </a:solidFill>
                <a:latin typeface="Arial"/>
                <a:ea typeface="Arial"/>
                <a:cs typeface="Arial"/>
                <a:sym typeface="Arial"/>
              </a:rPr>
              <a:t> édition - 2024</a:t>
            </a:r>
            <a:endParaRPr b="0" sz="900" strike="noStrike">
              <a:solidFill>
                <a:srgbClr val="000000"/>
              </a:solidFill>
              <a:latin typeface="Arial"/>
              <a:ea typeface="Arial"/>
              <a:cs typeface="Arial"/>
              <a:sym typeface="Arial"/>
            </a:endParaRPr>
          </a:p>
        </p:txBody>
      </p:sp>
      <p:sp>
        <p:nvSpPr>
          <p:cNvPr id="368" name="Google Shape;368;p28"/>
          <p:cNvSpPr txBox="1"/>
          <p:nvPr/>
        </p:nvSpPr>
        <p:spPr>
          <a:xfrm>
            <a:off x="0" y="0"/>
            <a:ext cx="10078560" cy="400110"/>
          </a:xfrm>
          <a:prstGeom prst="rect">
            <a:avLst/>
          </a:prstGeom>
          <a:solidFill>
            <a:schemeClr val="accent6">
              <a:alpha val="49803"/>
            </a:schemeClr>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fr-FR" sz="2000">
                <a:solidFill>
                  <a:srgbClr val="00B0F0"/>
                </a:solidFill>
                <a:latin typeface="Arial"/>
                <a:ea typeface="Arial"/>
                <a:cs typeface="Arial"/>
                <a:sym typeface="Arial"/>
              </a:rPr>
              <a:t>Un point sur l’écologie et la création de jeux vidéo</a:t>
            </a:r>
            <a:endParaRPr/>
          </a:p>
        </p:txBody>
      </p:sp>
      <p:sp>
        <p:nvSpPr>
          <p:cNvPr id="369" name="Google Shape;369;p28"/>
          <p:cNvSpPr txBox="1"/>
          <p:nvPr/>
        </p:nvSpPr>
        <p:spPr>
          <a:xfrm>
            <a:off x="0" y="499105"/>
            <a:ext cx="10078560" cy="175432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fr-FR" sz="1200" u="none" strike="noStrike">
                <a:solidFill>
                  <a:srgbClr val="000000"/>
                </a:solidFill>
                <a:latin typeface="Arial"/>
                <a:ea typeface="Arial"/>
                <a:cs typeface="Arial"/>
                <a:sym typeface="Arial"/>
              </a:rPr>
              <a:t>La création et le développement de jeux vidéo n’est pas sans coût - de l’empreinte carbone des studios en passant par l’amélioration des technologies de pointe à l’aide de matériaux rares, l’impact des consoles et plus largement du hardware et des installations en électricité ne sont que quelques exemples d’aspects néfastes sur les environnements de la production de jeux vidéo. A ces dimensions matérielles s’ajoutent des difficultés culturelles et idéelles : narrations proposées au public, manières de représenter les milieux et leurs particularités, répercussions des actions des joueurs et joueuses sur les environnements du jeu…</a:t>
            </a:r>
            <a:endParaRPr/>
          </a:p>
          <a:p>
            <a:pPr indent="0" lvl="0" marL="0" marR="0" rtl="0" algn="l">
              <a:spcBef>
                <a:spcPts val="0"/>
              </a:spcBef>
              <a:spcAft>
                <a:spcPts val="0"/>
              </a:spcAft>
              <a:buNone/>
            </a:pPr>
            <a:r>
              <a:t/>
            </a:r>
            <a:endParaRPr b="0" i="0" sz="1200" u="none" strike="noStrike">
              <a:solidFill>
                <a:srgbClr val="000000"/>
              </a:solidFill>
              <a:latin typeface="Arial"/>
              <a:ea typeface="Arial"/>
              <a:cs typeface="Arial"/>
              <a:sym typeface="Arial"/>
            </a:endParaRPr>
          </a:p>
          <a:p>
            <a:pPr indent="0" lvl="0" marL="0" marR="0" rtl="0" algn="l">
              <a:spcBef>
                <a:spcPts val="0"/>
              </a:spcBef>
              <a:spcAft>
                <a:spcPts val="0"/>
              </a:spcAft>
              <a:buNone/>
            </a:pPr>
            <a:r>
              <a:rPr b="0" i="0" lang="fr-FR" sz="1200" u="none" strike="noStrike">
                <a:solidFill>
                  <a:srgbClr val="000000"/>
                </a:solidFill>
                <a:latin typeface="Arial"/>
                <a:ea typeface="Arial"/>
                <a:cs typeface="Arial"/>
                <a:sym typeface="Arial"/>
              </a:rPr>
              <a:t>Plusieurs réflexions sont en cours au sein de l’industrie pour mesurer et accompagner les studios de développement de jeux vidéo à repenser certains aspects de leur production sur ces différents plans. Nous pouvons citer le lancement du Guide de l'Écran d’Après (Déc. 2022), Jyros le Calculateur d’Empreine Environnemental (Déc. 2023) ou encore les travaux d’Arnaud Fayolle sur le Climate Game Toolkit (Mars 2022).</a:t>
            </a:r>
            <a:endParaRPr/>
          </a:p>
        </p:txBody>
      </p:sp>
      <p:pic>
        <p:nvPicPr>
          <p:cNvPr id="370" name="Google Shape;370;p28"/>
          <p:cNvPicPr preferRelativeResize="0"/>
          <p:nvPr/>
        </p:nvPicPr>
        <p:blipFill rotWithShape="1">
          <a:blip r:embed="rId4">
            <a:alphaModFix/>
          </a:blip>
          <a:srcRect b="0" l="0" r="0" t="0"/>
          <a:stretch/>
        </p:blipFill>
        <p:spPr>
          <a:xfrm>
            <a:off x="336885" y="2528005"/>
            <a:ext cx="4104212" cy="2308700"/>
          </a:xfrm>
          <a:prstGeom prst="rect">
            <a:avLst/>
          </a:prstGeom>
          <a:noFill/>
          <a:ln>
            <a:noFill/>
          </a:ln>
        </p:spPr>
      </p:pic>
      <p:pic>
        <p:nvPicPr>
          <p:cNvPr id="371" name="Google Shape;371;p28"/>
          <p:cNvPicPr preferRelativeResize="0"/>
          <p:nvPr/>
        </p:nvPicPr>
        <p:blipFill rotWithShape="1">
          <a:blip r:embed="rId5">
            <a:alphaModFix/>
          </a:blip>
          <a:srcRect b="0" l="0" r="0" t="0"/>
          <a:stretch/>
        </p:blipFill>
        <p:spPr>
          <a:xfrm>
            <a:off x="3119654" y="1731720"/>
            <a:ext cx="4070255" cy="305247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sp>
        <p:nvSpPr>
          <p:cNvPr id="81" name="Google Shape;81;p3"/>
          <p:cNvSpPr/>
          <p:nvPr/>
        </p:nvSpPr>
        <p:spPr>
          <a:xfrm>
            <a:off x="0" y="5111280"/>
            <a:ext cx="10078560" cy="287280"/>
          </a:xfrm>
          <a:prstGeom prst="rect">
            <a:avLst/>
          </a:prstGeom>
          <a:solidFill>
            <a:srgbClr val="1E9AED"/>
          </a:solidFill>
          <a:ln cap="flat" cmpd="sng" w="9525">
            <a:solidFill>
              <a:srgbClr val="9FC8EB"/>
            </a:solidFill>
            <a:prstDash val="solid"/>
            <a:round/>
            <a:headEnd len="sm" w="sm" type="none"/>
            <a:tailEnd len="sm" w="sm" type="none"/>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sp>
        <p:nvSpPr>
          <p:cNvPr id="82" name="Google Shape;82;p3"/>
          <p:cNvSpPr txBox="1"/>
          <p:nvPr>
            <p:ph type="title"/>
          </p:nvPr>
        </p:nvSpPr>
        <p:spPr>
          <a:xfrm>
            <a:off x="180720" y="5436000"/>
            <a:ext cx="2589840" cy="17892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Clr>
                <a:srgbClr val="1E9AED"/>
              </a:buClr>
              <a:buSzPts val="900"/>
              <a:buFont typeface="Arial"/>
              <a:buNone/>
            </a:pPr>
            <a:r>
              <a:rPr b="0" lang="fr-FR" sz="900" strike="noStrike">
                <a:solidFill>
                  <a:srgbClr val="1E9AED"/>
                </a:solidFill>
                <a:latin typeface="Arial"/>
                <a:ea typeface="Arial"/>
                <a:cs typeface="Arial"/>
                <a:sym typeface="Arial"/>
              </a:rPr>
              <a:t>Festival International de Géographie</a:t>
            </a:r>
            <a:endParaRPr b="0" sz="900" strike="noStrike">
              <a:solidFill>
                <a:srgbClr val="000000"/>
              </a:solidFill>
              <a:latin typeface="Arial"/>
              <a:ea typeface="Arial"/>
              <a:cs typeface="Arial"/>
              <a:sym typeface="Arial"/>
            </a:endParaRPr>
          </a:p>
        </p:txBody>
      </p:sp>
      <p:sp>
        <p:nvSpPr>
          <p:cNvPr id="83" name="Google Shape;83;p3"/>
          <p:cNvSpPr txBox="1"/>
          <p:nvPr>
            <p:ph type="title"/>
          </p:nvPr>
        </p:nvSpPr>
        <p:spPr>
          <a:xfrm>
            <a:off x="7308720" y="5436360"/>
            <a:ext cx="2589840" cy="17892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Clr>
                <a:srgbClr val="1E9AED"/>
              </a:buClr>
              <a:buSzPts val="900"/>
              <a:buFont typeface="Arial"/>
              <a:buNone/>
            </a:pPr>
            <a:r>
              <a:rPr b="0" lang="fr-FR" sz="900" strike="noStrike">
                <a:solidFill>
                  <a:srgbClr val="1E9AED"/>
                </a:solidFill>
                <a:latin typeface="Arial"/>
                <a:ea typeface="Arial"/>
                <a:cs typeface="Arial"/>
                <a:sym typeface="Arial"/>
              </a:rPr>
              <a:t>35</a:t>
            </a:r>
            <a:r>
              <a:rPr b="0" baseline="30000" lang="fr-FR" sz="900" strike="noStrike">
                <a:solidFill>
                  <a:srgbClr val="1E9AED"/>
                </a:solidFill>
                <a:latin typeface="Arial"/>
                <a:ea typeface="Arial"/>
                <a:cs typeface="Arial"/>
                <a:sym typeface="Arial"/>
              </a:rPr>
              <a:t>e</a:t>
            </a:r>
            <a:r>
              <a:rPr b="0" lang="fr-FR" sz="900" strike="noStrike">
                <a:solidFill>
                  <a:srgbClr val="1E9AED"/>
                </a:solidFill>
                <a:latin typeface="Arial"/>
                <a:ea typeface="Arial"/>
                <a:cs typeface="Arial"/>
                <a:sym typeface="Arial"/>
              </a:rPr>
              <a:t> édition - 2024</a:t>
            </a:r>
            <a:endParaRPr b="0" sz="900" strike="noStrike">
              <a:solidFill>
                <a:srgbClr val="000000"/>
              </a:solidFill>
              <a:latin typeface="Arial"/>
              <a:ea typeface="Arial"/>
              <a:cs typeface="Arial"/>
              <a:sym typeface="Arial"/>
            </a:endParaRPr>
          </a:p>
        </p:txBody>
      </p:sp>
      <p:sp>
        <p:nvSpPr>
          <p:cNvPr id="84" name="Google Shape;84;p3"/>
          <p:cNvSpPr txBox="1"/>
          <p:nvPr/>
        </p:nvSpPr>
        <p:spPr>
          <a:xfrm>
            <a:off x="0" y="271990"/>
            <a:ext cx="10078560" cy="427809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fr-FR" sz="7200" u="none" cap="none" strike="noStrike">
                <a:solidFill>
                  <a:srgbClr val="00B0F0"/>
                </a:solidFill>
                <a:latin typeface="Play"/>
                <a:ea typeface="Play"/>
                <a:cs typeface="Play"/>
                <a:sym typeface="Play"/>
              </a:rPr>
              <a:t>Introduction</a:t>
            </a:r>
            <a:endParaRPr b="0" i="0" sz="1800" u="none" cap="none" strike="noStrike">
              <a:solidFill>
                <a:srgbClr val="00B0F0"/>
              </a:solidFill>
              <a:latin typeface="Arial"/>
              <a:ea typeface="Arial"/>
              <a:cs typeface="Arial"/>
              <a:sym typeface="Arial"/>
            </a:endParaRPr>
          </a:p>
          <a:p>
            <a:pPr indent="0" lvl="0" marL="0" marR="0" rtl="0" algn="l">
              <a:spcBef>
                <a:spcPts val="0"/>
              </a:spcBef>
              <a:spcAft>
                <a:spcPts val="0"/>
              </a:spcAft>
              <a:buNone/>
            </a:pPr>
            <a:br>
              <a:rPr b="1" i="0" lang="fr-FR" sz="1800" u="none" cap="none" strike="noStrike">
                <a:solidFill>
                  <a:schemeClr val="dk1"/>
                </a:solidFill>
                <a:latin typeface="Arial"/>
                <a:ea typeface="Arial"/>
                <a:cs typeface="Arial"/>
                <a:sym typeface="Arial"/>
              </a:rPr>
            </a:br>
            <a:r>
              <a:rPr b="1" i="0" lang="fr-FR" sz="1400" u="none" cap="none" strike="noStrike">
                <a:solidFill>
                  <a:srgbClr val="000000"/>
                </a:solidFill>
                <a:latin typeface="Calibri"/>
                <a:ea typeface="Calibri"/>
                <a:cs typeface="Calibri"/>
                <a:sym typeface="Calibri"/>
              </a:rPr>
              <a:t>Des liens de plus en plus présents entre la géographie et le domaine vidéoludique :</a:t>
            </a:r>
            <a:endParaRPr/>
          </a:p>
          <a:p>
            <a:pPr indent="-285750" lvl="0" marL="285750" marR="0" rtl="0" algn="l">
              <a:spcBef>
                <a:spcPts val="0"/>
              </a:spcBef>
              <a:spcAft>
                <a:spcPts val="0"/>
              </a:spcAft>
              <a:buClr>
                <a:srgbClr val="000000"/>
              </a:buClr>
              <a:buSzPts val="1400"/>
              <a:buFont typeface="Noto Sans Symbols"/>
              <a:buChar char="❖"/>
            </a:pPr>
            <a:r>
              <a:rPr b="0" i="0" lang="fr-FR" sz="1400" u="none" cap="none" strike="noStrike">
                <a:solidFill>
                  <a:srgbClr val="000000"/>
                </a:solidFill>
                <a:latin typeface="Calibri"/>
                <a:ea typeface="Calibri"/>
                <a:cs typeface="Calibri"/>
                <a:sym typeface="Calibri"/>
              </a:rPr>
              <a:t>Des approches issues d’une géographie sociale des pratiques du jeu vidéo (Ter Minassian </a:t>
            </a:r>
            <a:r>
              <a:rPr b="0" i="1" lang="fr-FR" sz="1400" u="none" cap="none" strike="noStrike">
                <a:solidFill>
                  <a:srgbClr val="000000"/>
                </a:solidFill>
                <a:latin typeface="Calibri"/>
                <a:ea typeface="Calibri"/>
                <a:cs typeface="Calibri"/>
                <a:sym typeface="Calibri"/>
              </a:rPr>
              <a:t>et al.</a:t>
            </a:r>
            <a:r>
              <a:rPr b="0" i="0" lang="fr-FR" sz="1400" u="none" cap="none" strike="noStrike">
                <a:solidFill>
                  <a:srgbClr val="000000"/>
                </a:solidFill>
                <a:latin typeface="Calibri"/>
                <a:ea typeface="Calibri"/>
                <a:cs typeface="Calibri"/>
                <a:sym typeface="Calibri"/>
              </a:rPr>
              <a:t>, 2018).</a:t>
            </a:r>
            <a:endParaRPr b="0" i="0" sz="1400" u="none" cap="none" strike="noStrike">
              <a:solidFill>
                <a:srgbClr val="000000"/>
              </a:solidFill>
              <a:latin typeface="Arial"/>
              <a:ea typeface="Arial"/>
              <a:cs typeface="Arial"/>
              <a:sym typeface="Arial"/>
            </a:endParaRPr>
          </a:p>
          <a:p>
            <a:pPr indent="-285750" lvl="0" marL="285750" marR="0" rtl="0" algn="l">
              <a:spcBef>
                <a:spcPts val="0"/>
              </a:spcBef>
              <a:spcAft>
                <a:spcPts val="0"/>
              </a:spcAft>
              <a:buClr>
                <a:srgbClr val="000000"/>
              </a:buClr>
              <a:buSzPts val="1400"/>
              <a:buFont typeface="Noto Sans Symbols"/>
              <a:buChar char="❖"/>
            </a:pPr>
            <a:r>
              <a:rPr b="0" i="0" lang="fr-FR" sz="1400" u="none" cap="none" strike="noStrike">
                <a:solidFill>
                  <a:srgbClr val="000000"/>
                </a:solidFill>
                <a:latin typeface="Calibri"/>
                <a:ea typeface="Calibri"/>
                <a:cs typeface="Calibri"/>
                <a:sym typeface="Calibri"/>
              </a:rPr>
              <a:t>De nombreux </a:t>
            </a:r>
            <a:r>
              <a:rPr b="0" i="1" lang="fr-FR" sz="1400" u="none" cap="none" strike="noStrike">
                <a:solidFill>
                  <a:srgbClr val="000000"/>
                </a:solidFill>
                <a:latin typeface="Calibri"/>
                <a:ea typeface="Calibri"/>
                <a:cs typeface="Calibri"/>
                <a:sym typeface="Calibri"/>
              </a:rPr>
              <a:t>designers</a:t>
            </a:r>
            <a:r>
              <a:rPr b="0" i="0" lang="fr-FR" sz="1400" u="none" cap="none" strike="noStrike">
                <a:solidFill>
                  <a:srgbClr val="000000"/>
                </a:solidFill>
                <a:latin typeface="Calibri"/>
                <a:ea typeface="Calibri"/>
                <a:cs typeface="Calibri"/>
                <a:sym typeface="Calibri"/>
              </a:rPr>
              <a:t> ou acteur·ices du milieu qui travaillent dans en géographie ou dans des sciences spatiales (comme Konstantinos Dimopoulos, Rosane Lebreton, etc.)</a:t>
            </a:r>
            <a:endParaRPr b="0" i="0" sz="1400" u="none" cap="none" strike="noStrike">
              <a:solidFill>
                <a:srgbClr val="000000"/>
              </a:solidFill>
              <a:latin typeface="Arial"/>
              <a:ea typeface="Arial"/>
              <a:cs typeface="Arial"/>
              <a:sym typeface="Arial"/>
            </a:endParaRPr>
          </a:p>
          <a:p>
            <a:pPr indent="-285750" lvl="0" marL="285750" marR="0" rtl="0" algn="l">
              <a:spcBef>
                <a:spcPts val="0"/>
              </a:spcBef>
              <a:spcAft>
                <a:spcPts val="0"/>
              </a:spcAft>
              <a:buClr>
                <a:srgbClr val="000000"/>
              </a:buClr>
              <a:buSzPts val="1400"/>
              <a:buFont typeface="Noto Sans Symbols"/>
              <a:buChar char="❖"/>
            </a:pPr>
            <a:r>
              <a:rPr b="0" i="0" lang="fr-FR" sz="1400" u="none" cap="none" strike="noStrike">
                <a:solidFill>
                  <a:srgbClr val="000000"/>
                </a:solidFill>
                <a:latin typeface="Calibri"/>
                <a:ea typeface="Calibri"/>
                <a:cs typeface="Calibri"/>
                <a:sym typeface="Calibri"/>
              </a:rPr>
              <a:t>Une histoire qui se recoupe dans l’histoire du développement du jeu vidéo avec l’histoire de la cartographie (Gekker, 2016, p. 138).</a:t>
            </a:r>
            <a:endParaRPr b="0" i="0" sz="1400" u="none" cap="none" strike="noStrike">
              <a:solidFill>
                <a:srgbClr val="000000"/>
              </a:solidFill>
              <a:latin typeface="Arial"/>
              <a:ea typeface="Arial"/>
              <a:cs typeface="Arial"/>
              <a:sym typeface="Arial"/>
            </a:endParaRPr>
          </a:p>
          <a:p>
            <a:pPr indent="-285750" lvl="0" marL="285750" marR="0" rtl="0" algn="l">
              <a:spcBef>
                <a:spcPts val="0"/>
              </a:spcBef>
              <a:spcAft>
                <a:spcPts val="0"/>
              </a:spcAft>
              <a:buClr>
                <a:srgbClr val="000000"/>
              </a:buClr>
              <a:buSzPts val="1400"/>
              <a:buFont typeface="Noto Sans Symbols"/>
              <a:buChar char="❖"/>
            </a:pPr>
            <a:r>
              <a:rPr b="0" i="0" lang="fr-FR" sz="1400" u="none" cap="none" strike="noStrike">
                <a:solidFill>
                  <a:srgbClr val="000000"/>
                </a:solidFill>
                <a:latin typeface="Calibri"/>
                <a:ea typeface="Calibri"/>
                <a:cs typeface="Calibri"/>
                <a:sym typeface="Calibri"/>
              </a:rPr>
              <a:t>L’utilisation de la topographie et des types d’espaces végétaux dans les jeux ARG (</a:t>
            </a:r>
            <a:r>
              <a:rPr b="0" i="1" lang="fr-FR" sz="1400" u="none" cap="none" strike="noStrike">
                <a:solidFill>
                  <a:srgbClr val="000000"/>
                </a:solidFill>
                <a:latin typeface="Calibri"/>
                <a:ea typeface="Calibri"/>
                <a:cs typeface="Calibri"/>
                <a:sym typeface="Calibri"/>
              </a:rPr>
              <a:t>Monster Hunter Now</a:t>
            </a:r>
            <a:r>
              <a:rPr b="0" i="0" lang="fr-FR" sz="1400" u="none" cap="none" strike="noStrike">
                <a:solidFill>
                  <a:srgbClr val="000000"/>
                </a:solidFill>
                <a:latin typeface="Calibri"/>
                <a:ea typeface="Calibri"/>
                <a:cs typeface="Calibri"/>
                <a:sym typeface="Calibri"/>
              </a:rPr>
              <a:t>, </a:t>
            </a:r>
            <a:r>
              <a:rPr b="0" i="1" lang="fr-FR" sz="1400" u="none" cap="none" strike="noStrike">
                <a:solidFill>
                  <a:srgbClr val="000000"/>
                </a:solidFill>
                <a:latin typeface="Calibri"/>
                <a:ea typeface="Calibri"/>
                <a:cs typeface="Calibri"/>
                <a:sym typeface="Calibri"/>
              </a:rPr>
              <a:t>Pokemon GO</a:t>
            </a:r>
            <a:r>
              <a:rPr b="0" i="0" lang="fr-FR" sz="1400" u="none" cap="none" strike="noStrike">
                <a:solidFill>
                  <a:srgbClr val="000000"/>
                </a:solidFill>
                <a:latin typeface="Calibri"/>
                <a:ea typeface="Calibri"/>
                <a:cs typeface="Calibri"/>
                <a:sym typeface="Calibri"/>
              </a:rPr>
              <a:t>, </a:t>
            </a:r>
            <a:r>
              <a:rPr b="0" i="1" lang="fr-FR" sz="1400" u="none" cap="none" strike="noStrike">
                <a:solidFill>
                  <a:srgbClr val="000000"/>
                </a:solidFill>
                <a:latin typeface="Calibri"/>
                <a:ea typeface="Calibri"/>
                <a:cs typeface="Calibri"/>
                <a:sym typeface="Calibri"/>
              </a:rPr>
              <a:t>GeoCaching</a:t>
            </a:r>
            <a:r>
              <a:rPr b="0" i="0" lang="fr-FR" sz="1400" u="none" cap="none" strike="noStrike">
                <a:solidFill>
                  <a:srgbClr val="000000"/>
                </a:solidFill>
                <a:latin typeface="Calibri"/>
                <a:ea typeface="Calibri"/>
                <a:cs typeface="Calibri"/>
                <a:sym typeface="Calibri"/>
              </a:rPr>
              <a:t>, etc.)</a:t>
            </a:r>
            <a:endParaRPr b="0" i="0" sz="1400" u="none" cap="none" strike="noStrike">
              <a:solidFill>
                <a:srgbClr val="000000"/>
              </a:solidFill>
              <a:latin typeface="Arial"/>
              <a:ea typeface="Arial"/>
              <a:cs typeface="Arial"/>
              <a:sym typeface="Arial"/>
            </a:endParaRPr>
          </a:p>
          <a:p>
            <a:pPr indent="0" lvl="0" marL="0" marR="0" rtl="0" algn="l">
              <a:spcBef>
                <a:spcPts val="0"/>
              </a:spcBef>
              <a:spcAft>
                <a:spcPts val="0"/>
              </a:spcAft>
              <a:buNone/>
            </a:pPr>
            <a:br>
              <a:rPr b="1" i="0" lang="fr-FR" sz="1400" u="none" cap="none" strike="noStrike">
                <a:solidFill>
                  <a:schemeClr val="dk1"/>
                </a:solidFill>
                <a:latin typeface="Arial"/>
                <a:ea typeface="Arial"/>
                <a:cs typeface="Arial"/>
                <a:sym typeface="Arial"/>
              </a:rPr>
            </a:br>
            <a:r>
              <a:rPr b="1" i="0" lang="fr-FR" sz="1400" u="none" cap="none" strike="noStrike">
                <a:solidFill>
                  <a:srgbClr val="000000"/>
                </a:solidFill>
                <a:latin typeface="Calibri"/>
                <a:ea typeface="Calibri"/>
                <a:cs typeface="Calibri"/>
                <a:sym typeface="Calibri"/>
              </a:rPr>
              <a:t>… Et qui ouvrent des pistes sur de nombreuses thématiques en lien avec la géographie et la thématique de la « terre » :</a:t>
            </a:r>
            <a:endParaRPr/>
          </a:p>
          <a:p>
            <a:pPr indent="-285750" lvl="0" marL="285750" marR="0" rtl="0" algn="l">
              <a:spcBef>
                <a:spcPts val="0"/>
              </a:spcBef>
              <a:spcAft>
                <a:spcPts val="0"/>
              </a:spcAft>
              <a:buClr>
                <a:srgbClr val="000000"/>
              </a:buClr>
              <a:buSzPts val="1400"/>
              <a:buFont typeface="Noto Sans Symbols"/>
              <a:buChar char="❖"/>
            </a:pPr>
            <a:r>
              <a:rPr b="0" i="0" lang="fr-FR" sz="1400" u="none" cap="none" strike="noStrike">
                <a:solidFill>
                  <a:srgbClr val="000000"/>
                </a:solidFill>
                <a:latin typeface="Calibri"/>
                <a:ea typeface="Calibri"/>
                <a:cs typeface="Calibri"/>
                <a:sym typeface="Calibri"/>
              </a:rPr>
              <a:t>La terre comme ressource, espace à urbaniser et maîtriser comme conditions de victoires (Ter Minassian, 2008).</a:t>
            </a:r>
            <a:endParaRPr b="0" i="0" sz="1400" u="none" cap="none" strike="noStrike">
              <a:solidFill>
                <a:srgbClr val="000000"/>
              </a:solidFill>
              <a:latin typeface="Arial"/>
              <a:ea typeface="Arial"/>
              <a:cs typeface="Arial"/>
              <a:sym typeface="Arial"/>
            </a:endParaRPr>
          </a:p>
          <a:p>
            <a:pPr indent="-285750" lvl="0" marL="285750" marR="0" rtl="0" algn="l">
              <a:spcBef>
                <a:spcPts val="0"/>
              </a:spcBef>
              <a:spcAft>
                <a:spcPts val="0"/>
              </a:spcAft>
              <a:buClr>
                <a:srgbClr val="000000"/>
              </a:buClr>
              <a:buSzPts val="1400"/>
              <a:buFont typeface="Noto Sans Symbols"/>
              <a:buChar char="❖"/>
            </a:pPr>
            <a:r>
              <a:rPr b="0" i="0" lang="fr-FR" sz="1400" u="none" cap="none" strike="noStrike">
                <a:solidFill>
                  <a:srgbClr val="000000"/>
                </a:solidFill>
                <a:latin typeface="Calibri"/>
                <a:ea typeface="Calibri"/>
                <a:cs typeface="Calibri"/>
                <a:sym typeface="Calibri"/>
              </a:rPr>
              <a:t>La géomorphologie et la géologie des espaces, ressource ludique comme symbolique.</a:t>
            </a:r>
            <a:endParaRPr b="0" i="0" sz="1400" u="none" cap="none" strike="noStrike">
              <a:solidFill>
                <a:srgbClr val="000000"/>
              </a:solidFill>
              <a:latin typeface="Arial"/>
              <a:ea typeface="Arial"/>
              <a:cs typeface="Arial"/>
              <a:sym typeface="Arial"/>
            </a:endParaRPr>
          </a:p>
          <a:p>
            <a:pPr indent="-285750" lvl="0" marL="285750" marR="0" rtl="0" algn="l">
              <a:spcBef>
                <a:spcPts val="0"/>
              </a:spcBef>
              <a:spcAft>
                <a:spcPts val="0"/>
              </a:spcAft>
              <a:buClr>
                <a:srgbClr val="000000"/>
              </a:buClr>
              <a:buSzPts val="1400"/>
              <a:buFont typeface="Noto Sans Symbols"/>
              <a:buChar char="❖"/>
            </a:pPr>
            <a:r>
              <a:rPr b="0" i="0" lang="fr-FR" sz="1400" u="none" cap="none" strike="noStrike">
                <a:solidFill>
                  <a:srgbClr val="000000"/>
                </a:solidFill>
                <a:latin typeface="Calibri"/>
                <a:ea typeface="Calibri"/>
                <a:cs typeface="Calibri"/>
                <a:sym typeface="Calibri"/>
              </a:rPr>
              <a:t>Remédiation de la patrimonialisation des terres dans le jeu vidéo.</a:t>
            </a:r>
            <a:endParaRPr b="0" i="0" sz="1400" u="none" cap="none" strike="noStrike">
              <a:solidFill>
                <a:srgbClr val="000000"/>
              </a:solidFill>
              <a:latin typeface="Arial"/>
              <a:ea typeface="Arial"/>
              <a:cs typeface="Arial"/>
              <a:sym typeface="Arial"/>
            </a:endParaRPr>
          </a:p>
          <a:p>
            <a:pPr indent="-285750" lvl="0" marL="285750" marR="0" rtl="0" algn="l">
              <a:spcBef>
                <a:spcPts val="0"/>
              </a:spcBef>
              <a:spcAft>
                <a:spcPts val="0"/>
              </a:spcAft>
              <a:buClr>
                <a:srgbClr val="000000"/>
              </a:buClr>
              <a:buSzPts val="1400"/>
              <a:buFont typeface="Noto Sans Symbols"/>
              <a:buChar char="❖"/>
            </a:pPr>
            <a:r>
              <a:rPr b="0" i="0" lang="fr-FR" sz="1400" u="none" cap="none" strike="noStrike">
                <a:solidFill>
                  <a:srgbClr val="000000"/>
                </a:solidFill>
                <a:latin typeface="Calibri"/>
                <a:ea typeface="Calibri"/>
                <a:cs typeface="Calibri"/>
                <a:sym typeface="Calibri"/>
              </a:rPr>
              <a:t>Les espaces de jeux comme ouverture vers des formes de tourismes virtuels..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pic>
        <p:nvPicPr>
          <p:cNvPr id="376" name="Google Shape;376;g3061e4d1214_0_29"/>
          <p:cNvPicPr preferRelativeResize="0"/>
          <p:nvPr/>
        </p:nvPicPr>
        <p:blipFill rotWithShape="1">
          <a:blip r:embed="rId3">
            <a:alphaModFix/>
          </a:blip>
          <a:srcRect b="0" l="0" r="0" t="0"/>
          <a:stretch/>
        </p:blipFill>
        <p:spPr>
          <a:xfrm>
            <a:off x="0" y="360"/>
            <a:ext cx="10080000" cy="5689081"/>
          </a:xfrm>
          <a:prstGeom prst="rect">
            <a:avLst/>
          </a:prstGeom>
          <a:noFill/>
          <a:ln>
            <a:noFill/>
          </a:ln>
        </p:spPr>
      </p:pic>
      <p:sp>
        <p:nvSpPr>
          <p:cNvPr id="377" name="Google Shape;377;g3061e4d1214_0_29"/>
          <p:cNvSpPr/>
          <p:nvPr/>
        </p:nvSpPr>
        <p:spPr>
          <a:xfrm>
            <a:off x="361080" y="3960000"/>
            <a:ext cx="9358500" cy="1078500"/>
          </a:xfrm>
          <a:prstGeom prst="rect">
            <a:avLst/>
          </a:prstGeom>
          <a:solidFill>
            <a:srgbClr val="FFFFFF"/>
          </a:solidFill>
          <a:ln cap="flat" cmpd="sng" w="9525">
            <a:solidFill>
              <a:srgbClr val="3465A4"/>
            </a:solidFill>
            <a:prstDash val="solid"/>
            <a:round/>
            <a:headEnd len="sm" w="sm" type="none"/>
            <a:tailEnd len="sm" w="sm" type="none"/>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78" name="Google Shape;378;g3061e4d1214_0_29"/>
          <p:cNvSpPr txBox="1"/>
          <p:nvPr>
            <p:ph type="title"/>
          </p:nvPr>
        </p:nvSpPr>
        <p:spPr>
          <a:xfrm>
            <a:off x="540000" y="4022640"/>
            <a:ext cx="9070200" cy="945000"/>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Clr>
                <a:srgbClr val="000000"/>
              </a:buClr>
              <a:buSzPts val="2800"/>
              <a:buFont typeface="Arial"/>
              <a:buNone/>
            </a:pPr>
            <a:r>
              <a:rPr lang="fr-FR" sz="2800">
                <a:solidFill>
                  <a:srgbClr val="000000"/>
                </a:solidFill>
              </a:rPr>
              <a:t>Merci de votre écoute !</a:t>
            </a:r>
            <a:endParaRPr b="0" sz="2800" strike="noStrike">
              <a:solidFill>
                <a:srgbClr val="00B0F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pic>
        <p:nvPicPr>
          <p:cNvPr id="383" name="Google Shape;383;g3061e4d1214_0_47"/>
          <p:cNvPicPr preferRelativeResize="0"/>
          <p:nvPr/>
        </p:nvPicPr>
        <p:blipFill rotWithShape="1">
          <a:blip r:embed="rId3">
            <a:alphaModFix/>
          </a:blip>
          <a:srcRect b="0" l="0" r="0" t="0"/>
          <a:stretch/>
        </p:blipFill>
        <p:spPr>
          <a:xfrm>
            <a:off x="0" y="0"/>
            <a:ext cx="10080000" cy="5690160"/>
          </a:xfrm>
          <a:prstGeom prst="rect">
            <a:avLst/>
          </a:prstGeom>
          <a:noFill/>
          <a:ln>
            <a:noFill/>
          </a:ln>
        </p:spPr>
      </p:pic>
      <p:sp>
        <p:nvSpPr>
          <p:cNvPr id="384" name="Google Shape;384;g3061e4d1214_0_47"/>
          <p:cNvSpPr/>
          <p:nvPr/>
        </p:nvSpPr>
        <p:spPr>
          <a:xfrm>
            <a:off x="1440000" y="720000"/>
            <a:ext cx="7198500" cy="4498500"/>
          </a:xfrm>
          <a:prstGeom prst="rect">
            <a:avLst/>
          </a:prstGeom>
          <a:solidFill>
            <a:srgbClr val="FFFFFF"/>
          </a:solidFill>
          <a:ln cap="flat" cmpd="sng" w="9525">
            <a:solidFill>
              <a:srgbClr val="3465A4"/>
            </a:solidFill>
            <a:prstDash val="solid"/>
            <a:round/>
            <a:headEnd len="sm" w="sm" type="none"/>
            <a:tailEnd len="sm" w="sm" type="none"/>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sp>
        <p:nvSpPr>
          <p:cNvPr id="385" name="Google Shape;385;g3061e4d1214_0_47"/>
          <p:cNvSpPr txBox="1"/>
          <p:nvPr>
            <p:ph type="title"/>
          </p:nvPr>
        </p:nvSpPr>
        <p:spPr>
          <a:xfrm>
            <a:off x="1440000" y="1033560"/>
            <a:ext cx="7198500" cy="1665000"/>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Clr>
                <a:srgbClr val="000000"/>
              </a:buClr>
              <a:buSzPts val="3600"/>
              <a:buFont typeface="Arial"/>
              <a:buNone/>
            </a:pPr>
            <a:r>
              <a:rPr b="1" lang="fr-FR" sz="3600">
                <a:solidFill>
                  <a:srgbClr val="000000"/>
                </a:solidFill>
              </a:rPr>
              <a:t>Contacts</a:t>
            </a:r>
            <a:endParaRPr b="1" sz="2800" strike="noStrike">
              <a:solidFill>
                <a:srgbClr val="00B0F0"/>
              </a:solidFill>
              <a:latin typeface="Arial"/>
              <a:ea typeface="Arial"/>
              <a:cs typeface="Arial"/>
              <a:sym typeface="Arial"/>
            </a:endParaRPr>
          </a:p>
        </p:txBody>
      </p:sp>
      <p:sp>
        <p:nvSpPr>
          <p:cNvPr id="386" name="Google Shape;386;g3061e4d1214_0_47"/>
          <p:cNvSpPr/>
          <p:nvPr/>
        </p:nvSpPr>
        <p:spPr>
          <a:xfrm>
            <a:off x="1620000" y="2698560"/>
            <a:ext cx="6838500" cy="2012700"/>
          </a:xfrm>
          <a:prstGeom prst="rect">
            <a:avLst/>
          </a:prstGeom>
          <a:noFill/>
          <a:ln>
            <a:noFill/>
          </a:ln>
        </p:spPr>
        <p:txBody>
          <a:bodyPr anchorCtr="0" anchor="t" bIns="45000" lIns="90000" spcFirstLastPara="1" rIns="90000" wrap="square" tIns="45000">
            <a:noAutofit/>
          </a:bodyPr>
          <a:lstStyle/>
          <a:p>
            <a:pPr indent="0" lvl="0" marL="0" marR="0" rtl="0" algn="ctr">
              <a:lnSpc>
                <a:spcPct val="100000"/>
              </a:lnSpc>
              <a:spcBef>
                <a:spcPts val="0"/>
              </a:spcBef>
              <a:spcAft>
                <a:spcPts val="0"/>
              </a:spcAft>
              <a:buNone/>
            </a:pPr>
            <a:r>
              <a:rPr b="1" i="0" lang="fr-FR" sz="1800" u="none" cap="none" strike="noStrike">
                <a:solidFill>
                  <a:srgbClr val="000000"/>
                </a:solidFill>
                <a:latin typeface="Arial"/>
                <a:ea typeface="Arial"/>
                <a:cs typeface="Arial"/>
                <a:sym typeface="Arial"/>
              </a:rPr>
              <a:t>Eve BEN-HAÏM</a:t>
            </a:r>
            <a:br>
              <a:rPr b="0" i="0" lang="fr-FR" sz="1800" u="none" cap="none" strike="noStrike">
                <a:solidFill>
                  <a:schemeClr val="dk1"/>
                </a:solidFill>
                <a:latin typeface="Arial"/>
                <a:ea typeface="Arial"/>
                <a:cs typeface="Arial"/>
                <a:sym typeface="Arial"/>
              </a:rPr>
            </a:br>
            <a:r>
              <a:rPr b="0" i="0" lang="fr-FR" sz="1400" u="none" cap="none" strike="noStrike">
                <a:solidFill>
                  <a:srgbClr val="000000"/>
                </a:solidFill>
                <a:latin typeface="Arial"/>
                <a:ea typeface="Arial"/>
                <a:cs typeface="Arial"/>
                <a:sym typeface="Arial"/>
              </a:rPr>
              <a:t>Géographe. Inspirational Content Advisor à Ubisoft, Enseignante en cartographie et world-building à l’ICAN</a:t>
            </a:r>
            <a:r>
              <a:rPr b="0" i="0" lang="fr-FR" sz="1600" u="none" cap="none" strike="noStrike">
                <a:solidFill>
                  <a:srgbClr val="000000"/>
                </a:solidFill>
                <a:latin typeface="Arial"/>
                <a:ea typeface="Arial"/>
                <a:cs typeface="Arial"/>
                <a:sym typeface="Arial"/>
              </a:rPr>
              <a:t>.</a:t>
            </a:r>
            <a:endParaRPr/>
          </a:p>
          <a:p>
            <a:pPr indent="-170280" lvl="0" marL="216000" marR="0" rtl="0" algn="ctr">
              <a:lnSpc>
                <a:spcPct val="100000"/>
              </a:lnSpc>
              <a:spcBef>
                <a:spcPts val="567"/>
              </a:spcBef>
              <a:spcAft>
                <a:spcPts val="0"/>
              </a:spcAft>
              <a:buClr>
                <a:srgbClr val="000000"/>
              </a:buClr>
              <a:buSzPts val="720"/>
              <a:buFont typeface="Noto Sans Symbols"/>
              <a:buNone/>
            </a:pPr>
            <a:r>
              <a:rPr lang="fr-FR" sz="1600"/>
              <a:t>https://www.linkedin.com/in/eve-ben-haim/</a:t>
            </a:r>
            <a:endParaRPr b="0" i="0" sz="1600" u="none" cap="none" strike="noStrike">
              <a:solidFill>
                <a:srgbClr val="000000"/>
              </a:solidFill>
              <a:latin typeface="Arial"/>
              <a:ea typeface="Arial"/>
              <a:cs typeface="Arial"/>
              <a:sym typeface="Arial"/>
            </a:endParaRPr>
          </a:p>
          <a:p>
            <a:pPr indent="0" lvl="0" marL="0" marR="0" rtl="0" algn="ctr">
              <a:spcBef>
                <a:spcPts val="567"/>
              </a:spcBef>
              <a:spcAft>
                <a:spcPts val="0"/>
              </a:spcAft>
              <a:buNone/>
            </a:pPr>
            <a:r>
              <a:rPr b="1" i="0" lang="fr-FR" sz="2000" u="none" cap="none" strike="noStrike">
                <a:solidFill>
                  <a:srgbClr val="000000"/>
                </a:solidFill>
                <a:latin typeface="Arial"/>
                <a:ea typeface="Arial"/>
                <a:cs typeface="Arial"/>
                <a:sym typeface="Arial"/>
              </a:rPr>
              <a:t>Lucas FRICHE</a:t>
            </a:r>
            <a:br>
              <a:rPr b="0" i="0" lang="fr-FR" sz="2000" u="none" cap="none" strike="noStrike">
                <a:solidFill>
                  <a:schemeClr val="dk1"/>
                </a:solidFill>
                <a:latin typeface="Arial"/>
                <a:ea typeface="Arial"/>
                <a:cs typeface="Arial"/>
                <a:sym typeface="Arial"/>
              </a:rPr>
            </a:br>
            <a:r>
              <a:rPr b="0" i="0" lang="fr-FR" sz="1400" u="none" cap="none" strike="noStrike">
                <a:solidFill>
                  <a:schemeClr val="dk1"/>
                </a:solidFill>
                <a:latin typeface="Arial"/>
                <a:ea typeface="Arial"/>
                <a:cs typeface="Arial"/>
                <a:sym typeface="Arial"/>
              </a:rPr>
              <a:t>Doctorant en sciences de l’information et de la communication au CREM (Université de Lorraine) et au Liège Game Lab (Université de Liège).</a:t>
            </a:r>
            <a:endParaRPr b="0" i="0" sz="1400" u="none" cap="none" strike="noStrike">
              <a:solidFill>
                <a:schemeClr val="dk1"/>
              </a:solidFill>
              <a:latin typeface="Arial"/>
              <a:ea typeface="Arial"/>
              <a:cs typeface="Arial"/>
              <a:sym typeface="Arial"/>
            </a:endParaRPr>
          </a:p>
          <a:p>
            <a:pPr indent="0" lvl="0" marL="0" marR="0" rtl="0" algn="ctr">
              <a:spcBef>
                <a:spcPts val="567"/>
              </a:spcBef>
              <a:spcAft>
                <a:spcPts val="0"/>
              </a:spcAft>
              <a:buNone/>
            </a:pPr>
            <a:r>
              <a:rPr lang="fr-FR" u="sng">
                <a:solidFill>
                  <a:schemeClr val="hlink"/>
                </a:solidFill>
                <a:hlinkClick r:id="rId4"/>
              </a:rPr>
              <a:t>lucas.friche@univ-lorraine.fr</a:t>
            </a:r>
            <a:r>
              <a:rPr lang="fr-FR">
                <a:solidFill>
                  <a:schemeClr val="dk1"/>
                </a:solidFill>
              </a:rPr>
              <a:t> // </a:t>
            </a:r>
            <a:r>
              <a:rPr lang="fr-FR" u="sng">
                <a:solidFill>
                  <a:schemeClr val="hlink"/>
                </a:solidFill>
                <a:hlinkClick r:id="rId5"/>
              </a:rPr>
              <a:t>luca.friche@gmail.com</a:t>
            </a:r>
            <a:r>
              <a:rPr lang="fr-FR">
                <a:solidFill>
                  <a:schemeClr val="dk1"/>
                </a:solidFill>
              </a:rPr>
              <a:t> </a:t>
            </a:r>
            <a:br>
              <a:rPr lang="fr-FR">
                <a:solidFill>
                  <a:schemeClr val="dk1"/>
                </a:solidFill>
              </a:rPr>
            </a:br>
            <a:r>
              <a:rPr lang="fr-FR">
                <a:solidFill>
                  <a:schemeClr val="dk1"/>
                </a:solidFill>
              </a:rPr>
              <a:t>https://www.linkedin.com/in/lucas-friche/</a:t>
            </a:r>
            <a:endParaRPr>
              <a:solidFill>
                <a:schemeClr val="dk1"/>
              </a:solidFill>
            </a:endParaRPr>
          </a:p>
          <a:p>
            <a:pPr indent="-164565" lvl="0" marL="216000" marR="0" rtl="0" algn="ctr">
              <a:lnSpc>
                <a:spcPct val="100000"/>
              </a:lnSpc>
              <a:spcBef>
                <a:spcPts val="567"/>
              </a:spcBef>
              <a:spcAft>
                <a:spcPts val="0"/>
              </a:spcAft>
              <a:buClr>
                <a:srgbClr val="000000"/>
              </a:buClr>
              <a:buSzPts val="810"/>
              <a:buFont typeface="Noto Sans Symbols"/>
              <a:buNone/>
            </a:pPr>
            <a:r>
              <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4"/>
          <p:cNvSpPr/>
          <p:nvPr/>
        </p:nvSpPr>
        <p:spPr>
          <a:xfrm>
            <a:off x="0" y="5111280"/>
            <a:ext cx="10078560" cy="287280"/>
          </a:xfrm>
          <a:prstGeom prst="rect">
            <a:avLst/>
          </a:prstGeom>
          <a:solidFill>
            <a:srgbClr val="1E9AED"/>
          </a:solidFill>
          <a:ln cap="flat" cmpd="sng" w="9525">
            <a:solidFill>
              <a:srgbClr val="9FC8EB"/>
            </a:solidFill>
            <a:prstDash val="solid"/>
            <a:round/>
            <a:headEnd len="sm" w="sm" type="none"/>
            <a:tailEnd len="sm" w="sm" type="none"/>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sp>
        <p:nvSpPr>
          <p:cNvPr id="90" name="Google Shape;90;p4"/>
          <p:cNvSpPr txBox="1"/>
          <p:nvPr>
            <p:ph type="title"/>
          </p:nvPr>
        </p:nvSpPr>
        <p:spPr>
          <a:xfrm>
            <a:off x="180720" y="5436000"/>
            <a:ext cx="2589840" cy="17892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Clr>
                <a:srgbClr val="1E9AED"/>
              </a:buClr>
              <a:buSzPts val="900"/>
              <a:buFont typeface="Arial"/>
              <a:buNone/>
            </a:pPr>
            <a:r>
              <a:rPr b="0" lang="fr-FR" sz="900" strike="noStrike">
                <a:solidFill>
                  <a:srgbClr val="1E9AED"/>
                </a:solidFill>
                <a:latin typeface="Arial"/>
                <a:ea typeface="Arial"/>
                <a:cs typeface="Arial"/>
                <a:sym typeface="Arial"/>
              </a:rPr>
              <a:t>Festival International de Géographie</a:t>
            </a:r>
            <a:endParaRPr b="0" sz="900" strike="noStrike">
              <a:solidFill>
                <a:srgbClr val="000000"/>
              </a:solidFill>
              <a:latin typeface="Arial"/>
              <a:ea typeface="Arial"/>
              <a:cs typeface="Arial"/>
              <a:sym typeface="Arial"/>
            </a:endParaRPr>
          </a:p>
        </p:txBody>
      </p:sp>
      <p:sp>
        <p:nvSpPr>
          <p:cNvPr id="91" name="Google Shape;91;p4"/>
          <p:cNvSpPr txBox="1"/>
          <p:nvPr>
            <p:ph type="title"/>
          </p:nvPr>
        </p:nvSpPr>
        <p:spPr>
          <a:xfrm>
            <a:off x="7308720" y="5436360"/>
            <a:ext cx="2589840" cy="17892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Clr>
                <a:srgbClr val="1E9AED"/>
              </a:buClr>
              <a:buSzPts val="900"/>
              <a:buFont typeface="Arial"/>
              <a:buNone/>
            </a:pPr>
            <a:r>
              <a:rPr b="0" lang="fr-FR" sz="900" strike="noStrike">
                <a:solidFill>
                  <a:srgbClr val="1E9AED"/>
                </a:solidFill>
                <a:latin typeface="Arial"/>
                <a:ea typeface="Arial"/>
                <a:cs typeface="Arial"/>
                <a:sym typeface="Arial"/>
              </a:rPr>
              <a:t>35</a:t>
            </a:r>
            <a:r>
              <a:rPr b="0" baseline="30000" lang="fr-FR" sz="900" strike="noStrike">
                <a:solidFill>
                  <a:srgbClr val="1E9AED"/>
                </a:solidFill>
                <a:latin typeface="Arial"/>
                <a:ea typeface="Arial"/>
                <a:cs typeface="Arial"/>
                <a:sym typeface="Arial"/>
              </a:rPr>
              <a:t>e</a:t>
            </a:r>
            <a:r>
              <a:rPr b="0" lang="fr-FR" sz="900" strike="noStrike">
                <a:solidFill>
                  <a:srgbClr val="1E9AED"/>
                </a:solidFill>
                <a:latin typeface="Arial"/>
                <a:ea typeface="Arial"/>
                <a:cs typeface="Arial"/>
                <a:sym typeface="Arial"/>
              </a:rPr>
              <a:t> édition - 2024</a:t>
            </a:r>
            <a:endParaRPr b="0" sz="900" strike="noStrike">
              <a:solidFill>
                <a:srgbClr val="000000"/>
              </a:solidFill>
              <a:latin typeface="Arial"/>
              <a:ea typeface="Arial"/>
              <a:cs typeface="Arial"/>
              <a:sym typeface="Arial"/>
            </a:endParaRPr>
          </a:p>
        </p:txBody>
      </p:sp>
      <p:sp>
        <p:nvSpPr>
          <p:cNvPr id="92" name="Google Shape;92;p4"/>
          <p:cNvSpPr txBox="1"/>
          <p:nvPr/>
        </p:nvSpPr>
        <p:spPr>
          <a:xfrm>
            <a:off x="2065" y="872261"/>
            <a:ext cx="10078560" cy="338554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fr-FR" sz="3200" u="none" cap="none" strike="noStrike">
                <a:solidFill>
                  <a:srgbClr val="00B0F0"/>
                </a:solidFill>
                <a:latin typeface="Arial"/>
                <a:ea typeface="Arial"/>
                <a:cs typeface="Arial"/>
                <a:sym typeface="Arial"/>
              </a:rPr>
              <a:t>Notre approche</a:t>
            </a:r>
            <a:endParaRPr b="0" i="0" sz="3200" u="none" cap="none" strike="noStrike">
              <a:solidFill>
                <a:srgbClr val="00B0F0"/>
              </a:solidFill>
              <a:latin typeface="Arial"/>
              <a:ea typeface="Arial"/>
              <a:cs typeface="Arial"/>
              <a:sym typeface="Arial"/>
            </a:endParaRPr>
          </a:p>
          <a:p>
            <a:pPr indent="0" lvl="0" marL="0" marR="0" rtl="0" algn="ctr">
              <a:spcBef>
                <a:spcPts val="0"/>
              </a:spcBef>
              <a:spcAft>
                <a:spcPts val="0"/>
              </a:spcAft>
              <a:buNone/>
            </a:pPr>
            <a:br>
              <a:rPr b="0" i="0" lang="fr-FR" sz="1400" u="none" cap="none" strike="noStrike">
                <a:solidFill>
                  <a:schemeClr val="dk1"/>
                </a:solidFill>
                <a:latin typeface="Arial"/>
                <a:ea typeface="Arial"/>
                <a:cs typeface="Arial"/>
                <a:sym typeface="Arial"/>
              </a:rPr>
            </a:br>
            <a:r>
              <a:rPr b="0" i="0" lang="fr-FR" sz="1400" u="none" cap="none" strike="noStrike">
                <a:solidFill>
                  <a:srgbClr val="000000"/>
                </a:solidFill>
                <a:latin typeface="Arial"/>
                <a:ea typeface="Arial"/>
                <a:cs typeface="Arial"/>
                <a:sym typeface="Arial"/>
              </a:rPr>
              <a:t>Une descente progressive du dessus de la terre jusqu’à l’intérieur des terres pour explorer ces réflexions.</a:t>
            </a:r>
            <a:endParaRPr b="0" i="0" sz="1400" u="none" cap="none" strike="noStrike">
              <a:solidFill>
                <a:schemeClr val="dk1"/>
              </a:solidFill>
              <a:latin typeface="Arial"/>
              <a:ea typeface="Arial"/>
              <a:cs typeface="Arial"/>
              <a:sym typeface="Arial"/>
            </a:endParaRPr>
          </a:p>
          <a:p>
            <a:pPr indent="0" lvl="0" marL="0" marR="0" rtl="0" algn="ctr">
              <a:spcBef>
                <a:spcPts val="0"/>
              </a:spcBef>
              <a:spcAft>
                <a:spcPts val="0"/>
              </a:spcAft>
              <a:buNone/>
            </a:pPr>
            <a:br>
              <a:rPr b="0" i="0" lang="fr-FR" sz="4000" u="none" cap="none" strike="noStrike">
                <a:solidFill>
                  <a:srgbClr val="00B0F0"/>
                </a:solidFill>
                <a:latin typeface="Arial"/>
                <a:ea typeface="Arial"/>
                <a:cs typeface="Arial"/>
                <a:sym typeface="Arial"/>
              </a:rPr>
            </a:br>
            <a:r>
              <a:rPr b="1" i="0" lang="fr-FR" sz="4400" u="none" cap="none" strike="noStrike">
                <a:solidFill>
                  <a:srgbClr val="00B0F0"/>
                </a:solidFill>
                <a:latin typeface="Arial"/>
                <a:ea typeface="Arial"/>
                <a:cs typeface="Arial"/>
                <a:sym typeface="Arial"/>
              </a:rPr>
              <a:t>Objectifs de cette présentation</a:t>
            </a:r>
            <a:endParaRPr b="0" i="0" sz="4400" u="none" cap="none" strike="noStrike">
              <a:solidFill>
                <a:srgbClr val="00B0F0"/>
              </a:solidFill>
              <a:latin typeface="Arial"/>
              <a:ea typeface="Arial"/>
              <a:cs typeface="Arial"/>
              <a:sym typeface="Arial"/>
            </a:endParaRPr>
          </a:p>
          <a:p>
            <a:pPr indent="-196850" lvl="0" marL="285750" marR="0" rtl="0" algn="ctr">
              <a:spcBef>
                <a:spcPts val="0"/>
              </a:spcBef>
              <a:spcAft>
                <a:spcPts val="0"/>
              </a:spcAft>
              <a:buClr>
                <a:schemeClr val="dk1"/>
              </a:buClr>
              <a:buSzPts val="1400"/>
              <a:buFont typeface="Noto Sans Symbols"/>
              <a:buNone/>
            </a:pPr>
            <a:r>
              <a:t/>
            </a:r>
            <a:endParaRPr b="0" i="0" sz="1400" u="none" cap="none" strike="noStrike">
              <a:solidFill>
                <a:srgbClr val="000000"/>
              </a:solidFill>
              <a:latin typeface="Arial"/>
              <a:ea typeface="Arial"/>
              <a:cs typeface="Arial"/>
              <a:sym typeface="Arial"/>
            </a:endParaRPr>
          </a:p>
          <a:p>
            <a:pPr indent="-285750" lvl="0" marL="285750" marR="0" rtl="0" algn="ctr">
              <a:spcBef>
                <a:spcPts val="0"/>
              </a:spcBef>
              <a:spcAft>
                <a:spcPts val="0"/>
              </a:spcAft>
              <a:buClr>
                <a:srgbClr val="000000"/>
              </a:buClr>
              <a:buSzPts val="1400"/>
              <a:buFont typeface="Noto Sans Symbols"/>
              <a:buChar char="❖"/>
            </a:pPr>
            <a:r>
              <a:rPr b="0" i="0" lang="fr-FR" sz="1400" u="none" cap="none" strike="noStrike">
                <a:solidFill>
                  <a:srgbClr val="000000"/>
                </a:solidFill>
                <a:latin typeface="Arial"/>
                <a:ea typeface="Arial"/>
                <a:cs typeface="Arial"/>
                <a:sym typeface="Arial"/>
              </a:rPr>
              <a:t>Aborder la richesse des jeux vidéo par différents concepts issus de la géographie.</a:t>
            </a:r>
            <a:endParaRPr/>
          </a:p>
          <a:p>
            <a:pPr indent="-285750" lvl="0" marL="285750" marR="0" rtl="0" algn="ctr">
              <a:spcBef>
                <a:spcPts val="0"/>
              </a:spcBef>
              <a:spcAft>
                <a:spcPts val="0"/>
              </a:spcAft>
              <a:buClr>
                <a:srgbClr val="000000"/>
              </a:buClr>
              <a:buSzPts val="1400"/>
              <a:buFont typeface="Noto Sans Symbols"/>
              <a:buChar char="❖"/>
            </a:pPr>
            <a:r>
              <a:rPr b="0" i="0" lang="fr-FR" sz="1400" u="none" cap="none" strike="noStrike">
                <a:solidFill>
                  <a:srgbClr val="000000"/>
                </a:solidFill>
                <a:latin typeface="Arial"/>
                <a:ea typeface="Arial"/>
                <a:cs typeface="Arial"/>
                <a:sym typeface="Arial"/>
              </a:rPr>
              <a:t>Vous fournir quelques éléments de réflexions et des outils pour réfléchir à ce médium et à ces liens avec la géographie.</a:t>
            </a:r>
            <a:endParaRPr/>
          </a:p>
          <a:p>
            <a:pPr indent="-285750" lvl="0" marL="285750" marR="0" rtl="0" algn="ctr">
              <a:spcBef>
                <a:spcPts val="0"/>
              </a:spcBef>
              <a:spcAft>
                <a:spcPts val="0"/>
              </a:spcAft>
              <a:buClr>
                <a:srgbClr val="000000"/>
              </a:buClr>
              <a:buSzPts val="1400"/>
              <a:buFont typeface="Noto Sans Symbols"/>
              <a:buChar char="❖"/>
            </a:pPr>
            <a:r>
              <a:rPr b="0" i="0" lang="fr-FR" sz="1400" u="none" cap="none" strike="noStrike">
                <a:solidFill>
                  <a:srgbClr val="000000"/>
                </a:solidFill>
                <a:latin typeface="Arial"/>
                <a:ea typeface="Arial"/>
                <a:cs typeface="Arial"/>
                <a:sym typeface="Arial"/>
              </a:rPr>
              <a:t>Explorer différentes prises de la thématique (Terre) dans de nombreux jeux.</a:t>
            </a:r>
            <a:endParaRPr/>
          </a:p>
          <a:p>
            <a:pPr indent="-285750" lvl="0" marL="285750" marR="0" rtl="0" algn="ctr">
              <a:spcBef>
                <a:spcPts val="0"/>
              </a:spcBef>
              <a:spcAft>
                <a:spcPts val="0"/>
              </a:spcAft>
              <a:buClr>
                <a:srgbClr val="000000"/>
              </a:buClr>
              <a:buSzPts val="1400"/>
              <a:buFont typeface="Noto Sans Symbols"/>
              <a:buChar char="❖"/>
            </a:pPr>
            <a:r>
              <a:rPr b="0" i="0" lang="fr-FR" sz="1400" u="none" cap="none" strike="noStrike">
                <a:solidFill>
                  <a:srgbClr val="000000"/>
                </a:solidFill>
                <a:latin typeface="Arial"/>
                <a:ea typeface="Arial"/>
                <a:cs typeface="Arial"/>
                <a:sym typeface="Arial"/>
              </a:rPr>
              <a:t>Répondre du mieux possible à vos questions ☺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5"/>
          <p:cNvSpPr/>
          <p:nvPr/>
        </p:nvSpPr>
        <p:spPr>
          <a:xfrm>
            <a:off x="0" y="5111280"/>
            <a:ext cx="10078560" cy="287280"/>
          </a:xfrm>
          <a:prstGeom prst="rect">
            <a:avLst/>
          </a:prstGeom>
          <a:solidFill>
            <a:srgbClr val="1E9AED"/>
          </a:solidFill>
          <a:ln cap="flat" cmpd="sng" w="9525">
            <a:solidFill>
              <a:srgbClr val="9FC8EB"/>
            </a:solidFill>
            <a:prstDash val="solid"/>
            <a:round/>
            <a:headEnd len="sm" w="sm" type="none"/>
            <a:tailEnd len="sm" w="sm" type="none"/>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sp>
        <p:nvSpPr>
          <p:cNvPr id="98" name="Google Shape;98;p5"/>
          <p:cNvSpPr txBox="1"/>
          <p:nvPr>
            <p:ph type="title"/>
          </p:nvPr>
        </p:nvSpPr>
        <p:spPr>
          <a:xfrm>
            <a:off x="180720" y="5436000"/>
            <a:ext cx="2589840" cy="17892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Clr>
                <a:srgbClr val="1E9AED"/>
              </a:buClr>
              <a:buSzPts val="900"/>
              <a:buFont typeface="Arial"/>
              <a:buNone/>
            </a:pPr>
            <a:r>
              <a:rPr b="0" lang="fr-FR" sz="900" strike="noStrike">
                <a:solidFill>
                  <a:srgbClr val="1E9AED"/>
                </a:solidFill>
                <a:latin typeface="Arial"/>
                <a:ea typeface="Arial"/>
                <a:cs typeface="Arial"/>
                <a:sym typeface="Arial"/>
              </a:rPr>
              <a:t>Festival International de Géographie</a:t>
            </a:r>
            <a:endParaRPr b="0" sz="900" strike="noStrike">
              <a:solidFill>
                <a:srgbClr val="000000"/>
              </a:solidFill>
              <a:latin typeface="Arial"/>
              <a:ea typeface="Arial"/>
              <a:cs typeface="Arial"/>
              <a:sym typeface="Arial"/>
            </a:endParaRPr>
          </a:p>
        </p:txBody>
      </p:sp>
      <p:sp>
        <p:nvSpPr>
          <p:cNvPr id="99" name="Google Shape;99;p5"/>
          <p:cNvSpPr txBox="1"/>
          <p:nvPr>
            <p:ph type="title"/>
          </p:nvPr>
        </p:nvSpPr>
        <p:spPr>
          <a:xfrm>
            <a:off x="7308720" y="5436360"/>
            <a:ext cx="2589840" cy="17892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Clr>
                <a:srgbClr val="1E9AED"/>
              </a:buClr>
              <a:buSzPts val="900"/>
              <a:buFont typeface="Arial"/>
              <a:buNone/>
            </a:pPr>
            <a:r>
              <a:rPr b="0" lang="fr-FR" sz="900" strike="noStrike">
                <a:solidFill>
                  <a:srgbClr val="1E9AED"/>
                </a:solidFill>
                <a:latin typeface="Arial"/>
                <a:ea typeface="Arial"/>
                <a:cs typeface="Arial"/>
                <a:sym typeface="Arial"/>
              </a:rPr>
              <a:t>35</a:t>
            </a:r>
            <a:r>
              <a:rPr b="0" baseline="30000" lang="fr-FR" sz="900" strike="noStrike">
                <a:solidFill>
                  <a:srgbClr val="1E9AED"/>
                </a:solidFill>
                <a:latin typeface="Arial"/>
                <a:ea typeface="Arial"/>
                <a:cs typeface="Arial"/>
                <a:sym typeface="Arial"/>
              </a:rPr>
              <a:t>e</a:t>
            </a:r>
            <a:r>
              <a:rPr b="0" lang="fr-FR" sz="900" strike="noStrike">
                <a:solidFill>
                  <a:srgbClr val="1E9AED"/>
                </a:solidFill>
                <a:latin typeface="Arial"/>
                <a:ea typeface="Arial"/>
                <a:cs typeface="Arial"/>
                <a:sym typeface="Arial"/>
              </a:rPr>
              <a:t> édition - 2024</a:t>
            </a:r>
            <a:endParaRPr b="0" sz="900" strike="noStrike">
              <a:solidFill>
                <a:srgbClr val="000000"/>
              </a:solidFill>
              <a:latin typeface="Arial"/>
              <a:ea typeface="Arial"/>
              <a:cs typeface="Arial"/>
              <a:sym typeface="Arial"/>
            </a:endParaRPr>
          </a:p>
        </p:txBody>
      </p:sp>
      <p:sp>
        <p:nvSpPr>
          <p:cNvPr id="100" name="Google Shape;100;p5"/>
          <p:cNvSpPr txBox="1"/>
          <p:nvPr/>
        </p:nvSpPr>
        <p:spPr>
          <a:xfrm>
            <a:off x="235528" y="112663"/>
            <a:ext cx="4710545" cy="473975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fr-FR" sz="3600" u="none" cap="none" strike="noStrike">
                <a:solidFill>
                  <a:srgbClr val="00B0F0"/>
                </a:solidFill>
                <a:latin typeface="Play"/>
                <a:ea typeface="Play"/>
                <a:cs typeface="Play"/>
                <a:sym typeface="Play"/>
              </a:rPr>
              <a:t>Sommaire</a:t>
            </a:r>
            <a:endParaRPr b="0" i="0" sz="3600" u="none" cap="none" strike="noStrike">
              <a:solidFill>
                <a:srgbClr val="00B0F0"/>
              </a:solidFill>
              <a:latin typeface="Arial"/>
              <a:ea typeface="Arial"/>
              <a:cs typeface="Arial"/>
              <a:sym typeface="Arial"/>
            </a:endParaRPr>
          </a:p>
          <a:p>
            <a:pPr indent="0" lvl="0" marL="0" marR="0" rtl="0" algn="just">
              <a:spcBef>
                <a:spcPts val="0"/>
              </a:spcBef>
              <a:spcAft>
                <a:spcPts val="0"/>
              </a:spcAft>
              <a:buNone/>
            </a:pPr>
            <a:br>
              <a:rPr b="0" i="0" lang="fr-FR" sz="1600" u="none" cap="none" strike="noStrike">
                <a:solidFill>
                  <a:srgbClr val="00B0F0"/>
                </a:solidFill>
                <a:latin typeface="Arial"/>
                <a:ea typeface="Arial"/>
                <a:cs typeface="Arial"/>
                <a:sym typeface="Arial"/>
              </a:rPr>
            </a:br>
            <a:r>
              <a:rPr b="1" i="0" lang="fr-FR" sz="1600" u="none" cap="none" strike="noStrike">
                <a:solidFill>
                  <a:srgbClr val="00B0F0"/>
                </a:solidFill>
                <a:latin typeface="Arial"/>
                <a:ea typeface="Arial"/>
                <a:cs typeface="Arial"/>
                <a:sym typeface="Arial"/>
              </a:rPr>
              <a:t>De l’air : raconter le vide ?</a:t>
            </a:r>
            <a:endParaRPr b="0" i="0" sz="1600" u="none" cap="none" strike="noStrike">
              <a:solidFill>
                <a:srgbClr val="00B0F0"/>
              </a:solidFill>
              <a:latin typeface="Arial"/>
              <a:ea typeface="Arial"/>
              <a:cs typeface="Arial"/>
              <a:sym typeface="Arial"/>
            </a:endParaRPr>
          </a:p>
          <a:p>
            <a:pPr indent="-285750" lvl="0" marL="285750" marR="0" rtl="0" algn="just">
              <a:spcBef>
                <a:spcPts val="0"/>
              </a:spcBef>
              <a:spcAft>
                <a:spcPts val="0"/>
              </a:spcAft>
              <a:buClr>
                <a:schemeClr val="dk1"/>
              </a:buClr>
              <a:buSzPts val="1400"/>
              <a:buFont typeface="Noto Sans Symbols"/>
              <a:buChar char="❖"/>
            </a:pPr>
            <a:r>
              <a:rPr b="0" i="0" lang="fr-FR" sz="1400" u="none" cap="none" strike="noStrike">
                <a:solidFill>
                  <a:schemeClr val="dk1"/>
                </a:solidFill>
                <a:latin typeface="Arial"/>
                <a:ea typeface="Arial"/>
                <a:cs typeface="Arial"/>
                <a:sym typeface="Arial"/>
              </a:rPr>
              <a:t>L’air et le vide, des univers aux mécaniques de jeu.</a:t>
            </a:r>
            <a:endParaRPr b="0" i="0" sz="1400" u="none" cap="none" strike="noStrike">
              <a:solidFill>
                <a:schemeClr val="dk1"/>
              </a:solidFill>
              <a:latin typeface="Noto Sans Symbols"/>
              <a:ea typeface="Noto Sans Symbols"/>
              <a:cs typeface="Noto Sans Symbols"/>
              <a:sym typeface="Noto Sans Symbols"/>
            </a:endParaRPr>
          </a:p>
          <a:p>
            <a:pPr indent="-285750" lvl="0" marL="285750" marR="0" rtl="0" algn="just">
              <a:spcBef>
                <a:spcPts val="0"/>
              </a:spcBef>
              <a:spcAft>
                <a:spcPts val="0"/>
              </a:spcAft>
              <a:buClr>
                <a:schemeClr val="dk1"/>
              </a:buClr>
              <a:buSzPts val="1400"/>
              <a:buFont typeface="Noto Sans Symbols"/>
              <a:buChar char="❖"/>
            </a:pPr>
            <a:r>
              <a:rPr b="0" i="0" lang="fr-FR" sz="1400" u="none" cap="none" strike="noStrike">
                <a:solidFill>
                  <a:schemeClr val="dk1"/>
                </a:solidFill>
                <a:latin typeface="Arial"/>
                <a:ea typeface="Arial"/>
                <a:cs typeface="Arial"/>
                <a:sym typeface="Arial"/>
              </a:rPr>
              <a:t>La notion de vue aérienne en cartographie.</a:t>
            </a:r>
            <a:endParaRPr b="0" i="0" sz="1400" u="none" cap="none" strike="noStrike">
              <a:solidFill>
                <a:schemeClr val="dk1"/>
              </a:solidFill>
              <a:latin typeface="Noto Sans Symbols"/>
              <a:ea typeface="Noto Sans Symbols"/>
              <a:cs typeface="Noto Sans Symbols"/>
              <a:sym typeface="Noto Sans Symbols"/>
            </a:endParaRPr>
          </a:p>
          <a:p>
            <a:pPr indent="-285750" lvl="0" marL="285750" marR="0" rtl="0" algn="just">
              <a:spcBef>
                <a:spcPts val="0"/>
              </a:spcBef>
              <a:spcAft>
                <a:spcPts val="0"/>
              </a:spcAft>
              <a:buClr>
                <a:schemeClr val="dk1"/>
              </a:buClr>
              <a:buSzPts val="1400"/>
              <a:buFont typeface="Noto Sans Symbols"/>
              <a:buChar char="❖"/>
            </a:pPr>
            <a:r>
              <a:rPr b="0" i="0" lang="fr-FR" sz="1400" u="none" cap="none" strike="noStrike">
                <a:solidFill>
                  <a:schemeClr val="dk1"/>
                </a:solidFill>
                <a:latin typeface="Arial"/>
                <a:ea typeface="Arial"/>
                <a:cs typeface="Arial"/>
                <a:sym typeface="Arial"/>
              </a:rPr>
              <a:t>De la valeur poétique de la plongée.</a:t>
            </a:r>
            <a:endParaRPr b="0" i="0" sz="1400" u="none" cap="none" strike="noStrike">
              <a:solidFill>
                <a:schemeClr val="dk1"/>
              </a:solidFill>
              <a:latin typeface="Noto Sans Symbols"/>
              <a:ea typeface="Noto Sans Symbols"/>
              <a:cs typeface="Noto Sans Symbols"/>
              <a:sym typeface="Noto Sans Symbols"/>
            </a:endParaRPr>
          </a:p>
          <a:p>
            <a:pPr indent="0" lvl="0" marL="0" marR="0" rtl="0" algn="just">
              <a:spcBef>
                <a:spcPts val="0"/>
              </a:spcBef>
              <a:spcAft>
                <a:spcPts val="0"/>
              </a:spcAft>
              <a:buNone/>
            </a:pPr>
            <a:br>
              <a:rPr b="0" i="0" lang="fr-FR" sz="1600" u="none" cap="none" strike="noStrike">
                <a:solidFill>
                  <a:srgbClr val="00B0F0"/>
                </a:solidFill>
                <a:latin typeface="Arial"/>
                <a:ea typeface="Arial"/>
                <a:cs typeface="Arial"/>
                <a:sym typeface="Arial"/>
              </a:rPr>
            </a:br>
            <a:r>
              <a:rPr b="1" i="0" lang="fr-FR" sz="1600" u="none" cap="none" strike="noStrike">
                <a:solidFill>
                  <a:srgbClr val="00B0F0"/>
                </a:solidFill>
                <a:latin typeface="Arial"/>
                <a:ea typeface="Arial"/>
                <a:cs typeface="Arial"/>
                <a:sym typeface="Arial"/>
              </a:rPr>
              <a:t>Sur terre : du dialogue entre géographie et jeu</a:t>
            </a:r>
            <a:endParaRPr b="0" i="0" sz="1600" u="none" cap="none" strike="noStrike">
              <a:solidFill>
                <a:srgbClr val="00B0F0"/>
              </a:solidFill>
              <a:latin typeface="Arial"/>
              <a:ea typeface="Arial"/>
              <a:cs typeface="Arial"/>
              <a:sym typeface="Arial"/>
            </a:endParaRPr>
          </a:p>
          <a:p>
            <a:pPr indent="-285750" lvl="0" marL="285750" marR="0" rtl="0" algn="just">
              <a:spcBef>
                <a:spcPts val="0"/>
              </a:spcBef>
              <a:spcAft>
                <a:spcPts val="0"/>
              </a:spcAft>
              <a:buClr>
                <a:schemeClr val="dk1"/>
              </a:buClr>
              <a:buSzPts val="1400"/>
              <a:buFont typeface="Noto Sans Symbols"/>
              <a:buChar char="❖"/>
            </a:pPr>
            <a:r>
              <a:rPr b="0" i="0" lang="fr-FR" sz="1400" u="none" cap="none" strike="noStrike">
                <a:solidFill>
                  <a:schemeClr val="dk1"/>
                </a:solidFill>
                <a:latin typeface="Arial"/>
                <a:ea typeface="Arial"/>
                <a:cs typeface="Arial"/>
                <a:sym typeface="Arial"/>
              </a:rPr>
              <a:t>De l’urbanisme aux jeux de gestion.</a:t>
            </a:r>
            <a:endParaRPr b="0" i="0" sz="1400" u="none" cap="none" strike="noStrike">
              <a:solidFill>
                <a:schemeClr val="dk1"/>
              </a:solidFill>
              <a:latin typeface="Noto Sans Symbols"/>
              <a:ea typeface="Noto Sans Symbols"/>
              <a:cs typeface="Noto Sans Symbols"/>
              <a:sym typeface="Noto Sans Symbols"/>
            </a:endParaRPr>
          </a:p>
          <a:p>
            <a:pPr indent="-285750" lvl="0" marL="285750" marR="0" rtl="0" algn="just">
              <a:spcBef>
                <a:spcPts val="0"/>
              </a:spcBef>
              <a:spcAft>
                <a:spcPts val="0"/>
              </a:spcAft>
              <a:buClr>
                <a:schemeClr val="dk1"/>
              </a:buClr>
              <a:buSzPts val="1400"/>
              <a:buFont typeface="Noto Sans Symbols"/>
              <a:buChar char="❖"/>
            </a:pPr>
            <a:r>
              <a:rPr b="0" i="0" lang="fr-FR" sz="1400" u="none" cap="none" strike="noStrike">
                <a:solidFill>
                  <a:schemeClr val="dk1"/>
                </a:solidFill>
                <a:latin typeface="Arial"/>
                <a:ea typeface="Arial"/>
                <a:cs typeface="Arial"/>
                <a:sym typeface="Arial"/>
              </a:rPr>
              <a:t>Cartographies, thématisations et nouvelles formes de sémiologie.</a:t>
            </a:r>
            <a:endParaRPr b="0" i="0" sz="1400" u="none" cap="none" strike="noStrike">
              <a:solidFill>
                <a:schemeClr val="dk1"/>
              </a:solidFill>
              <a:latin typeface="Noto Sans Symbols"/>
              <a:ea typeface="Noto Sans Symbols"/>
              <a:cs typeface="Noto Sans Symbols"/>
              <a:sym typeface="Noto Sans Symbols"/>
            </a:endParaRPr>
          </a:p>
          <a:p>
            <a:pPr indent="-285750" lvl="0" marL="285750" marR="0" rtl="0" algn="just">
              <a:spcBef>
                <a:spcPts val="0"/>
              </a:spcBef>
              <a:spcAft>
                <a:spcPts val="0"/>
              </a:spcAft>
              <a:buClr>
                <a:schemeClr val="dk1"/>
              </a:buClr>
              <a:buSzPts val="1400"/>
              <a:buFont typeface="Noto Sans Symbols"/>
              <a:buChar char="❖"/>
            </a:pPr>
            <a:r>
              <a:rPr b="0" i="0" lang="fr-FR" sz="1400" u="none" cap="none" strike="noStrike">
                <a:solidFill>
                  <a:schemeClr val="dk1"/>
                </a:solidFill>
                <a:latin typeface="Arial"/>
                <a:ea typeface="Arial"/>
                <a:cs typeface="Arial"/>
                <a:sym typeface="Arial"/>
              </a:rPr>
              <a:t>Géomorphismes et géosymboles.</a:t>
            </a:r>
            <a:endParaRPr b="0" i="0" sz="1400" u="none" cap="none" strike="noStrike">
              <a:solidFill>
                <a:schemeClr val="dk1"/>
              </a:solidFill>
              <a:latin typeface="Noto Sans Symbols"/>
              <a:ea typeface="Noto Sans Symbols"/>
              <a:cs typeface="Noto Sans Symbols"/>
              <a:sym typeface="Noto Sans Symbols"/>
            </a:endParaRPr>
          </a:p>
          <a:p>
            <a:pPr indent="0" lvl="0" marL="0" marR="0" rtl="0" algn="just">
              <a:spcBef>
                <a:spcPts val="0"/>
              </a:spcBef>
              <a:spcAft>
                <a:spcPts val="0"/>
              </a:spcAft>
              <a:buNone/>
            </a:pPr>
            <a:br>
              <a:rPr b="0" i="0" lang="fr-FR" sz="1600" u="none" cap="none" strike="noStrike">
                <a:solidFill>
                  <a:srgbClr val="00B0F0"/>
                </a:solidFill>
                <a:latin typeface="Arial"/>
                <a:ea typeface="Arial"/>
                <a:cs typeface="Arial"/>
                <a:sym typeface="Arial"/>
              </a:rPr>
            </a:br>
            <a:r>
              <a:rPr b="1" i="0" lang="fr-FR" sz="1600" u="none" cap="none" strike="noStrike">
                <a:solidFill>
                  <a:srgbClr val="00B0F0"/>
                </a:solidFill>
                <a:latin typeface="Arial"/>
                <a:ea typeface="Arial"/>
                <a:cs typeface="Arial"/>
                <a:sym typeface="Arial"/>
              </a:rPr>
              <a:t>Sous terre : de nouvelles profondeurs ludo-narratives</a:t>
            </a:r>
            <a:endParaRPr b="0" i="0" sz="1600" u="none" cap="none" strike="noStrike">
              <a:solidFill>
                <a:srgbClr val="00B0F0"/>
              </a:solidFill>
              <a:latin typeface="Arial"/>
              <a:ea typeface="Arial"/>
              <a:cs typeface="Arial"/>
              <a:sym typeface="Arial"/>
            </a:endParaRPr>
          </a:p>
          <a:p>
            <a:pPr indent="-285750" lvl="0" marL="285750" marR="0" rtl="0" algn="just">
              <a:spcBef>
                <a:spcPts val="0"/>
              </a:spcBef>
              <a:spcAft>
                <a:spcPts val="0"/>
              </a:spcAft>
              <a:buClr>
                <a:schemeClr val="dk1"/>
              </a:buClr>
              <a:buSzPts val="1400"/>
              <a:buFont typeface="Noto Sans Symbols"/>
              <a:buChar char="❖"/>
            </a:pPr>
            <a:r>
              <a:rPr b="0" i="0" lang="fr-FR" sz="1400" u="none" cap="none" strike="noStrike">
                <a:solidFill>
                  <a:schemeClr val="dk1"/>
                </a:solidFill>
                <a:latin typeface="Arial"/>
                <a:ea typeface="Arial"/>
                <a:cs typeface="Arial"/>
                <a:sym typeface="Arial"/>
              </a:rPr>
              <a:t>Cartographier des dimensions en transformation.</a:t>
            </a:r>
            <a:endParaRPr b="0" i="0" sz="1400" u="none" cap="none" strike="noStrike">
              <a:solidFill>
                <a:schemeClr val="dk1"/>
              </a:solidFill>
              <a:latin typeface="Noto Sans Symbols"/>
              <a:ea typeface="Noto Sans Symbols"/>
              <a:cs typeface="Noto Sans Symbols"/>
              <a:sym typeface="Noto Sans Symbols"/>
            </a:endParaRPr>
          </a:p>
          <a:p>
            <a:pPr indent="-285750" lvl="0" marL="285750" marR="0" rtl="0" algn="just">
              <a:spcBef>
                <a:spcPts val="0"/>
              </a:spcBef>
              <a:spcAft>
                <a:spcPts val="0"/>
              </a:spcAft>
              <a:buClr>
                <a:schemeClr val="dk1"/>
              </a:buClr>
              <a:buSzPts val="1400"/>
              <a:buFont typeface="Noto Sans Symbols"/>
              <a:buChar char="❖"/>
            </a:pPr>
            <a:r>
              <a:rPr b="0" i="0" lang="fr-FR" sz="1400" u="none" cap="none" strike="noStrike">
                <a:solidFill>
                  <a:schemeClr val="dk1"/>
                </a:solidFill>
                <a:latin typeface="Arial"/>
                <a:ea typeface="Arial"/>
                <a:cs typeface="Arial"/>
                <a:sym typeface="Arial"/>
              </a:rPr>
              <a:t>Ambiances souterraines.</a:t>
            </a:r>
            <a:endParaRPr b="0" i="0" sz="1400" u="none" cap="none" strike="noStrike">
              <a:solidFill>
                <a:schemeClr val="dk1"/>
              </a:solidFill>
              <a:latin typeface="Noto Sans Symbols"/>
              <a:ea typeface="Noto Sans Symbols"/>
              <a:cs typeface="Noto Sans Symbols"/>
              <a:sym typeface="Noto Sans Symbols"/>
            </a:endParaRPr>
          </a:p>
          <a:p>
            <a:pPr indent="-285750" lvl="0" marL="285750" marR="0" rtl="0" algn="just">
              <a:spcBef>
                <a:spcPts val="0"/>
              </a:spcBef>
              <a:spcAft>
                <a:spcPts val="0"/>
              </a:spcAft>
              <a:buClr>
                <a:schemeClr val="dk1"/>
              </a:buClr>
              <a:buSzPts val="1400"/>
              <a:buFont typeface="Noto Sans Symbols"/>
              <a:buChar char="❖"/>
            </a:pPr>
            <a:r>
              <a:rPr b="0" i="0" lang="fr-FR" sz="1400" u="none" cap="none" strike="noStrike">
                <a:solidFill>
                  <a:schemeClr val="dk1"/>
                </a:solidFill>
                <a:latin typeface="Arial"/>
                <a:ea typeface="Arial"/>
                <a:cs typeface="Arial"/>
                <a:sym typeface="Arial"/>
              </a:rPr>
              <a:t>Marqueurs naturels et culturels des representations des biomes et des sociétés.</a:t>
            </a:r>
            <a:endParaRPr b="0" i="0" sz="1400" u="none" cap="none" strike="noStrike">
              <a:solidFill>
                <a:schemeClr val="dk1"/>
              </a:solidFill>
              <a:latin typeface="Arial"/>
              <a:ea typeface="Arial"/>
              <a:cs typeface="Arial"/>
              <a:sym typeface="Arial"/>
            </a:endParaRPr>
          </a:p>
        </p:txBody>
      </p:sp>
      <p:pic>
        <p:nvPicPr>
          <p:cNvPr id="101" name="Google Shape;101;p5"/>
          <p:cNvPicPr preferRelativeResize="0"/>
          <p:nvPr/>
        </p:nvPicPr>
        <p:blipFill rotWithShape="1">
          <a:blip r:embed="rId3">
            <a:alphaModFix/>
          </a:blip>
          <a:srcRect b="0" l="0" r="0" t="0"/>
          <a:stretch/>
        </p:blipFill>
        <p:spPr>
          <a:xfrm>
            <a:off x="5265552" y="271990"/>
            <a:ext cx="4633008" cy="458043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pic>
        <p:nvPicPr>
          <p:cNvPr id="106" name="Google Shape;106;p6"/>
          <p:cNvPicPr preferRelativeResize="0"/>
          <p:nvPr/>
        </p:nvPicPr>
        <p:blipFill rotWithShape="1">
          <a:blip r:embed="rId3">
            <a:alphaModFix/>
          </a:blip>
          <a:srcRect b="0" l="0" r="0" t="0"/>
          <a:stretch/>
        </p:blipFill>
        <p:spPr>
          <a:xfrm>
            <a:off x="0" y="360"/>
            <a:ext cx="10080000" cy="5689080"/>
          </a:xfrm>
          <a:prstGeom prst="rect">
            <a:avLst/>
          </a:prstGeom>
          <a:noFill/>
          <a:ln>
            <a:noFill/>
          </a:ln>
        </p:spPr>
      </p:pic>
      <p:sp>
        <p:nvSpPr>
          <p:cNvPr id="107" name="Google Shape;107;p6"/>
          <p:cNvSpPr/>
          <p:nvPr/>
        </p:nvSpPr>
        <p:spPr>
          <a:xfrm>
            <a:off x="361080" y="3960000"/>
            <a:ext cx="9358560" cy="1078560"/>
          </a:xfrm>
          <a:prstGeom prst="rect">
            <a:avLst/>
          </a:prstGeom>
          <a:solidFill>
            <a:srgbClr val="FFFFFF"/>
          </a:solidFill>
          <a:ln cap="flat" cmpd="sng" w="9525">
            <a:solidFill>
              <a:srgbClr val="3465A4"/>
            </a:solidFill>
            <a:prstDash val="solid"/>
            <a:round/>
            <a:headEnd len="sm" w="sm" type="none"/>
            <a:tailEnd len="sm" w="sm" type="none"/>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sp>
        <p:nvSpPr>
          <p:cNvPr id="108" name="Google Shape;108;p6"/>
          <p:cNvSpPr txBox="1"/>
          <p:nvPr>
            <p:ph type="title"/>
          </p:nvPr>
        </p:nvSpPr>
        <p:spPr>
          <a:xfrm>
            <a:off x="540000" y="4022640"/>
            <a:ext cx="9070200" cy="945000"/>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Clr>
                <a:srgbClr val="000000"/>
              </a:buClr>
              <a:buSzPts val="2800"/>
              <a:buFont typeface="Arial"/>
              <a:buNone/>
            </a:pPr>
            <a:r>
              <a:rPr b="0" lang="fr-FR" sz="2800" strike="noStrike">
                <a:solidFill>
                  <a:srgbClr val="000000"/>
                </a:solidFill>
                <a:latin typeface="Arial"/>
                <a:ea typeface="Arial"/>
                <a:cs typeface="Arial"/>
                <a:sym typeface="Arial"/>
              </a:rPr>
              <a:t>De l'air : raconter le vide ?</a:t>
            </a:r>
            <a:br>
              <a:rPr b="0" lang="fr-FR" sz="2800" strike="noStrike">
                <a:solidFill>
                  <a:srgbClr val="000000"/>
                </a:solidFill>
                <a:latin typeface="Arial"/>
                <a:ea typeface="Arial"/>
                <a:cs typeface="Arial"/>
                <a:sym typeface="Arial"/>
              </a:rPr>
            </a:br>
            <a:r>
              <a:rPr b="0" i="0" lang="fr-FR" sz="1800" u="none" strike="noStrike">
                <a:solidFill>
                  <a:srgbClr val="00B0F0"/>
                </a:solidFill>
                <a:latin typeface="Arial"/>
                <a:ea typeface="Arial"/>
                <a:cs typeface="Arial"/>
                <a:sym typeface="Arial"/>
              </a:rPr>
              <a:t>Partie I</a:t>
            </a:r>
            <a:endParaRPr b="0" sz="2800" strike="noStrike">
              <a:solidFill>
                <a:srgbClr val="00B0F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7"/>
          <p:cNvSpPr/>
          <p:nvPr/>
        </p:nvSpPr>
        <p:spPr>
          <a:xfrm>
            <a:off x="0" y="5111280"/>
            <a:ext cx="10078560" cy="287280"/>
          </a:xfrm>
          <a:prstGeom prst="rect">
            <a:avLst/>
          </a:prstGeom>
          <a:solidFill>
            <a:srgbClr val="1E9AED"/>
          </a:solidFill>
          <a:ln cap="flat" cmpd="sng" w="9525">
            <a:solidFill>
              <a:srgbClr val="9FC8EB"/>
            </a:solidFill>
            <a:prstDash val="solid"/>
            <a:round/>
            <a:headEnd len="sm" w="sm" type="none"/>
            <a:tailEnd len="sm" w="sm" type="none"/>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sp>
        <p:nvSpPr>
          <p:cNvPr id="114" name="Google Shape;114;p7"/>
          <p:cNvSpPr txBox="1"/>
          <p:nvPr>
            <p:ph type="title"/>
          </p:nvPr>
        </p:nvSpPr>
        <p:spPr>
          <a:xfrm>
            <a:off x="180720" y="5436000"/>
            <a:ext cx="2589840" cy="17892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Clr>
                <a:srgbClr val="1E9AED"/>
              </a:buClr>
              <a:buSzPts val="900"/>
              <a:buFont typeface="Arial"/>
              <a:buNone/>
            </a:pPr>
            <a:r>
              <a:rPr b="0" lang="fr-FR" sz="900" strike="noStrike">
                <a:solidFill>
                  <a:srgbClr val="1E9AED"/>
                </a:solidFill>
                <a:latin typeface="Arial"/>
                <a:ea typeface="Arial"/>
                <a:cs typeface="Arial"/>
                <a:sym typeface="Arial"/>
              </a:rPr>
              <a:t>Festival International de Géographie</a:t>
            </a:r>
            <a:endParaRPr b="0" sz="900" strike="noStrike">
              <a:solidFill>
                <a:srgbClr val="000000"/>
              </a:solidFill>
              <a:latin typeface="Arial"/>
              <a:ea typeface="Arial"/>
              <a:cs typeface="Arial"/>
              <a:sym typeface="Arial"/>
            </a:endParaRPr>
          </a:p>
        </p:txBody>
      </p:sp>
      <p:sp>
        <p:nvSpPr>
          <p:cNvPr id="115" name="Google Shape;115;p7"/>
          <p:cNvSpPr txBox="1"/>
          <p:nvPr>
            <p:ph type="title"/>
          </p:nvPr>
        </p:nvSpPr>
        <p:spPr>
          <a:xfrm>
            <a:off x="7308720" y="5436360"/>
            <a:ext cx="2589840" cy="17892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Clr>
                <a:srgbClr val="1E9AED"/>
              </a:buClr>
              <a:buSzPts val="900"/>
              <a:buFont typeface="Arial"/>
              <a:buNone/>
            </a:pPr>
            <a:r>
              <a:rPr b="0" lang="fr-FR" sz="900" strike="noStrike">
                <a:solidFill>
                  <a:srgbClr val="1E9AED"/>
                </a:solidFill>
                <a:latin typeface="Arial"/>
                <a:ea typeface="Arial"/>
                <a:cs typeface="Arial"/>
                <a:sym typeface="Arial"/>
              </a:rPr>
              <a:t>35</a:t>
            </a:r>
            <a:r>
              <a:rPr b="0" baseline="30000" lang="fr-FR" sz="900" strike="noStrike">
                <a:solidFill>
                  <a:srgbClr val="1E9AED"/>
                </a:solidFill>
                <a:latin typeface="Arial"/>
                <a:ea typeface="Arial"/>
                <a:cs typeface="Arial"/>
                <a:sym typeface="Arial"/>
              </a:rPr>
              <a:t>e</a:t>
            </a:r>
            <a:r>
              <a:rPr b="0" lang="fr-FR" sz="900" strike="noStrike">
                <a:solidFill>
                  <a:srgbClr val="1E9AED"/>
                </a:solidFill>
                <a:latin typeface="Arial"/>
                <a:ea typeface="Arial"/>
                <a:cs typeface="Arial"/>
                <a:sym typeface="Arial"/>
              </a:rPr>
              <a:t> édition - 2024</a:t>
            </a:r>
            <a:endParaRPr b="0" sz="900" strike="noStrike">
              <a:solidFill>
                <a:srgbClr val="000000"/>
              </a:solidFill>
              <a:latin typeface="Arial"/>
              <a:ea typeface="Arial"/>
              <a:cs typeface="Arial"/>
              <a:sym typeface="Arial"/>
            </a:endParaRPr>
          </a:p>
        </p:txBody>
      </p:sp>
      <p:sp>
        <p:nvSpPr>
          <p:cNvPr id="116" name="Google Shape;116;p7"/>
          <p:cNvSpPr txBox="1"/>
          <p:nvPr/>
        </p:nvSpPr>
        <p:spPr>
          <a:xfrm>
            <a:off x="3544508" y="789962"/>
            <a:ext cx="2991611" cy="393954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ctr">
              <a:spcBef>
                <a:spcPts val="0"/>
              </a:spcBef>
              <a:spcAft>
                <a:spcPts val="0"/>
              </a:spcAft>
              <a:buNone/>
            </a:pPr>
            <a:r>
              <a:rPr b="1" lang="fr-FR" sz="2400">
                <a:solidFill>
                  <a:srgbClr val="00B0F0"/>
                </a:solidFill>
                <a:latin typeface="Arial"/>
                <a:ea typeface="Arial"/>
                <a:cs typeface="Arial"/>
                <a:sym typeface="Arial"/>
              </a:rPr>
              <a:t>De l’air</a:t>
            </a:r>
            <a:endParaRPr/>
          </a:p>
          <a:p>
            <a:pPr indent="0" lvl="0" marL="0" marR="0" rtl="0" algn="ctr">
              <a:spcBef>
                <a:spcPts val="0"/>
              </a:spcBef>
              <a:spcAft>
                <a:spcPts val="0"/>
              </a:spcAft>
              <a:buNone/>
            </a:pPr>
            <a:r>
              <a:t/>
            </a:r>
            <a:endParaRPr sz="1600">
              <a:solidFill>
                <a:schemeClr val="dk1"/>
              </a:solidFill>
              <a:latin typeface="Arial"/>
              <a:ea typeface="Arial"/>
              <a:cs typeface="Arial"/>
              <a:sym typeface="Arial"/>
            </a:endParaRPr>
          </a:p>
          <a:p>
            <a:pPr indent="0" lvl="0" marL="0" marR="0" rtl="0" algn="ctr">
              <a:spcBef>
                <a:spcPts val="0"/>
              </a:spcBef>
              <a:spcAft>
                <a:spcPts val="0"/>
              </a:spcAft>
              <a:buNone/>
            </a:pPr>
            <a:r>
              <a:rPr lang="fr-FR" sz="1600">
                <a:solidFill>
                  <a:schemeClr val="dk1"/>
                </a:solidFill>
                <a:latin typeface="Arial"/>
                <a:ea typeface="Arial"/>
                <a:cs typeface="Arial"/>
                <a:sym typeface="Arial"/>
              </a:rPr>
              <a:t>Relation air et terre structurante dans les jeux vidéo, depuis les jeux de plateformes.</a:t>
            </a:r>
            <a:endParaRPr/>
          </a:p>
          <a:p>
            <a:pPr indent="0" lvl="0" marL="0" marR="0" rtl="0" algn="ctr">
              <a:spcBef>
                <a:spcPts val="0"/>
              </a:spcBef>
              <a:spcAft>
                <a:spcPts val="0"/>
              </a:spcAft>
              <a:buNone/>
            </a:pPr>
            <a:r>
              <a:t/>
            </a:r>
            <a:endParaRPr sz="1600">
              <a:solidFill>
                <a:schemeClr val="dk1"/>
              </a:solidFill>
              <a:latin typeface="Arial"/>
              <a:ea typeface="Arial"/>
              <a:cs typeface="Arial"/>
              <a:sym typeface="Arial"/>
            </a:endParaRPr>
          </a:p>
          <a:p>
            <a:pPr indent="0" lvl="0" marL="0" marR="0" rtl="0" algn="ctr">
              <a:spcBef>
                <a:spcPts val="0"/>
              </a:spcBef>
              <a:spcAft>
                <a:spcPts val="0"/>
              </a:spcAft>
              <a:buNone/>
            </a:pPr>
            <a:r>
              <a:rPr lang="fr-FR" sz="1600">
                <a:solidFill>
                  <a:schemeClr val="dk1"/>
                </a:solidFill>
                <a:latin typeface="Arial"/>
                <a:ea typeface="Arial"/>
                <a:cs typeface="Arial"/>
                <a:sym typeface="Arial"/>
              </a:rPr>
              <a:t>Elle structure la navigation comme les obstacles et devient un outil ludique.</a:t>
            </a:r>
            <a:endParaRPr/>
          </a:p>
          <a:p>
            <a:pPr indent="0" lvl="0" marL="0" marR="0" rtl="0" algn="ctr">
              <a:spcBef>
                <a:spcPts val="0"/>
              </a:spcBef>
              <a:spcAft>
                <a:spcPts val="0"/>
              </a:spcAft>
              <a:buNone/>
            </a:pPr>
            <a:r>
              <a:t/>
            </a:r>
            <a:endParaRPr sz="1600">
              <a:solidFill>
                <a:schemeClr val="dk1"/>
              </a:solidFill>
              <a:latin typeface="Arial"/>
              <a:ea typeface="Arial"/>
              <a:cs typeface="Arial"/>
              <a:sym typeface="Arial"/>
            </a:endParaRPr>
          </a:p>
          <a:p>
            <a:pPr indent="0" lvl="0" marL="0" marR="0" rtl="0" algn="ctr">
              <a:spcBef>
                <a:spcPts val="0"/>
              </a:spcBef>
              <a:spcAft>
                <a:spcPts val="0"/>
              </a:spcAft>
              <a:buNone/>
            </a:pPr>
            <a:r>
              <a:rPr lang="fr-FR" sz="1600">
                <a:solidFill>
                  <a:schemeClr val="dk1"/>
                </a:solidFill>
                <a:latin typeface="Arial"/>
                <a:ea typeface="Arial"/>
                <a:cs typeface="Arial"/>
                <a:sym typeface="Arial"/>
              </a:rPr>
              <a:t>L’air structure la topographie du jeu, que cela soit narratif comme purement utilitaire.</a:t>
            </a:r>
            <a:endParaRPr/>
          </a:p>
        </p:txBody>
      </p:sp>
      <p:pic>
        <p:nvPicPr>
          <p:cNvPr descr="The Legend of Zelda: Tears of the Kingdom, combien de temps pour finir ..." id="117" name="Google Shape;117;p7"/>
          <p:cNvPicPr preferRelativeResize="0"/>
          <p:nvPr/>
        </p:nvPicPr>
        <p:blipFill rotWithShape="1">
          <a:blip r:embed="rId3">
            <a:alphaModFix/>
          </a:blip>
          <a:srcRect b="0" l="0" r="0" t="0"/>
          <a:stretch/>
        </p:blipFill>
        <p:spPr>
          <a:xfrm>
            <a:off x="180721" y="271991"/>
            <a:ext cx="3363786" cy="1892196"/>
          </a:xfrm>
          <a:prstGeom prst="rect">
            <a:avLst/>
          </a:prstGeom>
          <a:noFill/>
          <a:ln>
            <a:noFill/>
          </a:ln>
        </p:spPr>
      </p:pic>
      <p:pic>
        <p:nvPicPr>
          <p:cNvPr descr="The top 5 Mario platform games, ranked from worst to best | GodisaGeek.com" id="118" name="Google Shape;118;p7"/>
          <p:cNvPicPr preferRelativeResize="0"/>
          <p:nvPr/>
        </p:nvPicPr>
        <p:blipFill rotWithShape="1">
          <a:blip r:embed="rId4">
            <a:alphaModFix/>
          </a:blip>
          <a:srcRect b="0" l="0" r="0" t="0"/>
          <a:stretch/>
        </p:blipFill>
        <p:spPr>
          <a:xfrm>
            <a:off x="180719" y="2912849"/>
            <a:ext cx="3363786" cy="1892196"/>
          </a:xfrm>
          <a:prstGeom prst="rect">
            <a:avLst/>
          </a:prstGeom>
          <a:noFill/>
          <a:ln>
            <a:noFill/>
          </a:ln>
        </p:spPr>
      </p:pic>
      <p:pic>
        <p:nvPicPr>
          <p:cNvPr descr="Ghost of Tsushima Guiding Wind Guide - How to Travel, Find Objectives" id="119" name="Google Shape;119;p7"/>
          <p:cNvPicPr preferRelativeResize="0"/>
          <p:nvPr/>
        </p:nvPicPr>
        <p:blipFill rotWithShape="1">
          <a:blip r:embed="rId5">
            <a:alphaModFix/>
          </a:blip>
          <a:srcRect b="3024" l="0" r="0" t="0"/>
          <a:stretch/>
        </p:blipFill>
        <p:spPr>
          <a:xfrm>
            <a:off x="6534775" y="242493"/>
            <a:ext cx="3363785" cy="1892196"/>
          </a:xfrm>
          <a:prstGeom prst="rect">
            <a:avLst/>
          </a:prstGeom>
          <a:noFill/>
          <a:ln>
            <a:noFill/>
          </a:ln>
        </p:spPr>
      </p:pic>
      <p:pic>
        <p:nvPicPr>
          <p:cNvPr descr="The Legend of Zelda: The Wind Waker HD Review" id="120" name="Google Shape;120;p7"/>
          <p:cNvPicPr preferRelativeResize="0"/>
          <p:nvPr/>
        </p:nvPicPr>
        <p:blipFill rotWithShape="1">
          <a:blip r:embed="rId6">
            <a:alphaModFix/>
          </a:blip>
          <a:srcRect b="0" l="0" r="0" t="0"/>
          <a:stretch/>
        </p:blipFill>
        <p:spPr>
          <a:xfrm>
            <a:off x="6535833" y="2988392"/>
            <a:ext cx="3362727" cy="189219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8"/>
          <p:cNvSpPr/>
          <p:nvPr/>
        </p:nvSpPr>
        <p:spPr>
          <a:xfrm>
            <a:off x="0" y="5111280"/>
            <a:ext cx="10078560" cy="287280"/>
          </a:xfrm>
          <a:prstGeom prst="rect">
            <a:avLst/>
          </a:prstGeom>
          <a:solidFill>
            <a:srgbClr val="1E9AED"/>
          </a:solidFill>
          <a:ln cap="flat" cmpd="sng" w="9525">
            <a:solidFill>
              <a:srgbClr val="9FC8EB"/>
            </a:solidFill>
            <a:prstDash val="solid"/>
            <a:round/>
            <a:headEnd len="sm" w="sm" type="none"/>
            <a:tailEnd len="sm" w="sm" type="none"/>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26" name="Google Shape;126;p8"/>
          <p:cNvSpPr txBox="1"/>
          <p:nvPr>
            <p:ph type="title"/>
          </p:nvPr>
        </p:nvSpPr>
        <p:spPr>
          <a:xfrm>
            <a:off x="180720" y="5436000"/>
            <a:ext cx="2589840" cy="17892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Clr>
                <a:srgbClr val="1E9AED"/>
              </a:buClr>
              <a:buSzPts val="900"/>
              <a:buFont typeface="Arial"/>
              <a:buNone/>
            </a:pPr>
            <a:r>
              <a:rPr b="0" lang="fr-FR" sz="900" strike="noStrike">
                <a:solidFill>
                  <a:srgbClr val="1E9AED"/>
                </a:solidFill>
                <a:latin typeface="Arial"/>
                <a:ea typeface="Arial"/>
                <a:cs typeface="Arial"/>
                <a:sym typeface="Arial"/>
              </a:rPr>
              <a:t>Festival International de Géographie</a:t>
            </a:r>
            <a:endParaRPr b="0" sz="900" strike="noStrike">
              <a:solidFill>
                <a:srgbClr val="000000"/>
              </a:solidFill>
              <a:latin typeface="Arial"/>
              <a:ea typeface="Arial"/>
              <a:cs typeface="Arial"/>
              <a:sym typeface="Arial"/>
            </a:endParaRPr>
          </a:p>
        </p:txBody>
      </p:sp>
      <p:sp>
        <p:nvSpPr>
          <p:cNvPr id="127" name="Google Shape;127;p8"/>
          <p:cNvSpPr txBox="1"/>
          <p:nvPr>
            <p:ph type="title"/>
          </p:nvPr>
        </p:nvSpPr>
        <p:spPr>
          <a:xfrm>
            <a:off x="7308720" y="5436360"/>
            <a:ext cx="2589840" cy="17892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Clr>
                <a:srgbClr val="1E9AED"/>
              </a:buClr>
              <a:buSzPts val="900"/>
              <a:buFont typeface="Arial"/>
              <a:buNone/>
            </a:pPr>
            <a:r>
              <a:rPr b="0" lang="fr-FR" sz="900" strike="noStrike">
                <a:solidFill>
                  <a:srgbClr val="1E9AED"/>
                </a:solidFill>
                <a:latin typeface="Arial"/>
                <a:ea typeface="Arial"/>
                <a:cs typeface="Arial"/>
                <a:sym typeface="Arial"/>
              </a:rPr>
              <a:t>35</a:t>
            </a:r>
            <a:r>
              <a:rPr b="0" baseline="30000" lang="fr-FR" sz="900" strike="noStrike">
                <a:solidFill>
                  <a:srgbClr val="1E9AED"/>
                </a:solidFill>
                <a:latin typeface="Arial"/>
                <a:ea typeface="Arial"/>
                <a:cs typeface="Arial"/>
                <a:sym typeface="Arial"/>
              </a:rPr>
              <a:t>e</a:t>
            </a:r>
            <a:r>
              <a:rPr b="0" lang="fr-FR" sz="900" strike="noStrike">
                <a:solidFill>
                  <a:srgbClr val="1E9AED"/>
                </a:solidFill>
                <a:latin typeface="Arial"/>
                <a:ea typeface="Arial"/>
                <a:cs typeface="Arial"/>
                <a:sym typeface="Arial"/>
              </a:rPr>
              <a:t> édition - 2024</a:t>
            </a:r>
            <a:endParaRPr b="0" sz="900" strike="noStrike">
              <a:solidFill>
                <a:srgbClr val="000000"/>
              </a:solidFill>
              <a:latin typeface="Arial"/>
              <a:ea typeface="Arial"/>
              <a:cs typeface="Arial"/>
              <a:sym typeface="Arial"/>
            </a:endParaRPr>
          </a:p>
        </p:txBody>
      </p:sp>
      <p:sp>
        <p:nvSpPr>
          <p:cNvPr id="128" name="Google Shape;128;p8"/>
          <p:cNvSpPr txBox="1"/>
          <p:nvPr/>
        </p:nvSpPr>
        <p:spPr>
          <a:xfrm>
            <a:off x="0" y="0"/>
            <a:ext cx="10078560" cy="830997"/>
          </a:xfrm>
          <a:prstGeom prst="rect">
            <a:avLst/>
          </a:prstGeom>
          <a:solidFill>
            <a:schemeClr val="accent6">
              <a:alpha val="49803"/>
            </a:schemeClr>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fr-FR" sz="2400">
                <a:solidFill>
                  <a:srgbClr val="00B0F0"/>
                </a:solidFill>
                <a:latin typeface="Arial"/>
                <a:ea typeface="Arial"/>
                <a:cs typeface="Arial"/>
                <a:sym typeface="Arial"/>
              </a:rPr>
              <a:t>Des interactions air - océans/sols qui structurent nos mondes virtuels… et réels !</a:t>
            </a:r>
            <a:endParaRPr sz="1600">
              <a:solidFill>
                <a:schemeClr val="lt1"/>
              </a:solidFill>
              <a:latin typeface="Arial"/>
              <a:ea typeface="Arial"/>
              <a:cs typeface="Arial"/>
              <a:sym typeface="Arial"/>
            </a:endParaRPr>
          </a:p>
        </p:txBody>
      </p:sp>
      <p:pic>
        <p:nvPicPr>
          <p:cNvPr id="129" name="Google Shape;129;p8"/>
          <p:cNvPicPr preferRelativeResize="0"/>
          <p:nvPr/>
        </p:nvPicPr>
        <p:blipFill rotWithShape="1">
          <a:blip r:embed="rId3">
            <a:alphaModFix/>
          </a:blip>
          <a:srcRect b="0" l="0" r="0" t="0"/>
          <a:stretch/>
        </p:blipFill>
        <p:spPr>
          <a:xfrm>
            <a:off x="360836" y="1188640"/>
            <a:ext cx="5163293" cy="3635577"/>
          </a:xfrm>
          <a:prstGeom prst="rect">
            <a:avLst/>
          </a:prstGeom>
          <a:noFill/>
          <a:ln>
            <a:noFill/>
          </a:ln>
        </p:spPr>
      </p:pic>
      <p:pic>
        <p:nvPicPr>
          <p:cNvPr id="130" name="Google Shape;130;p8"/>
          <p:cNvPicPr preferRelativeResize="0"/>
          <p:nvPr/>
        </p:nvPicPr>
        <p:blipFill rotWithShape="1">
          <a:blip r:embed="rId4">
            <a:alphaModFix/>
          </a:blip>
          <a:srcRect b="0" l="0" r="0" t="0"/>
          <a:stretch/>
        </p:blipFill>
        <p:spPr>
          <a:xfrm>
            <a:off x="6002787" y="1188640"/>
            <a:ext cx="3717001" cy="363557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9"/>
          <p:cNvSpPr/>
          <p:nvPr/>
        </p:nvSpPr>
        <p:spPr>
          <a:xfrm>
            <a:off x="0" y="5111280"/>
            <a:ext cx="10078560" cy="287280"/>
          </a:xfrm>
          <a:prstGeom prst="rect">
            <a:avLst/>
          </a:prstGeom>
          <a:solidFill>
            <a:srgbClr val="1E9AED"/>
          </a:solidFill>
          <a:ln cap="flat" cmpd="sng" w="9525">
            <a:solidFill>
              <a:srgbClr val="9FC8EB"/>
            </a:solidFill>
            <a:prstDash val="solid"/>
            <a:round/>
            <a:headEnd len="sm" w="sm" type="none"/>
            <a:tailEnd len="sm" w="sm" type="none"/>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36" name="Google Shape;136;p9"/>
          <p:cNvSpPr txBox="1"/>
          <p:nvPr>
            <p:ph type="title"/>
          </p:nvPr>
        </p:nvSpPr>
        <p:spPr>
          <a:xfrm>
            <a:off x="180720" y="5436000"/>
            <a:ext cx="2589840" cy="17892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Clr>
                <a:srgbClr val="1E9AED"/>
              </a:buClr>
              <a:buSzPts val="900"/>
              <a:buFont typeface="Arial"/>
              <a:buNone/>
            </a:pPr>
            <a:r>
              <a:rPr b="0" lang="fr-FR" sz="900" strike="noStrike">
                <a:solidFill>
                  <a:srgbClr val="1E9AED"/>
                </a:solidFill>
                <a:latin typeface="Arial"/>
                <a:ea typeface="Arial"/>
                <a:cs typeface="Arial"/>
                <a:sym typeface="Arial"/>
              </a:rPr>
              <a:t>Festival International de Géographie</a:t>
            </a:r>
            <a:endParaRPr b="0" sz="900" strike="noStrike">
              <a:solidFill>
                <a:srgbClr val="000000"/>
              </a:solidFill>
              <a:latin typeface="Arial"/>
              <a:ea typeface="Arial"/>
              <a:cs typeface="Arial"/>
              <a:sym typeface="Arial"/>
            </a:endParaRPr>
          </a:p>
        </p:txBody>
      </p:sp>
      <p:sp>
        <p:nvSpPr>
          <p:cNvPr id="137" name="Google Shape;137;p9"/>
          <p:cNvSpPr txBox="1"/>
          <p:nvPr>
            <p:ph type="title"/>
          </p:nvPr>
        </p:nvSpPr>
        <p:spPr>
          <a:xfrm>
            <a:off x="7308720" y="5436360"/>
            <a:ext cx="2589840" cy="17892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Clr>
                <a:srgbClr val="1E9AED"/>
              </a:buClr>
              <a:buSzPts val="900"/>
              <a:buFont typeface="Arial"/>
              <a:buNone/>
            </a:pPr>
            <a:r>
              <a:rPr b="0" lang="fr-FR" sz="900" strike="noStrike">
                <a:solidFill>
                  <a:srgbClr val="1E9AED"/>
                </a:solidFill>
                <a:latin typeface="Arial"/>
                <a:ea typeface="Arial"/>
                <a:cs typeface="Arial"/>
                <a:sym typeface="Arial"/>
              </a:rPr>
              <a:t>35</a:t>
            </a:r>
            <a:r>
              <a:rPr b="0" baseline="30000" lang="fr-FR" sz="900" strike="noStrike">
                <a:solidFill>
                  <a:srgbClr val="1E9AED"/>
                </a:solidFill>
                <a:latin typeface="Arial"/>
                <a:ea typeface="Arial"/>
                <a:cs typeface="Arial"/>
                <a:sym typeface="Arial"/>
              </a:rPr>
              <a:t>e</a:t>
            </a:r>
            <a:r>
              <a:rPr b="0" lang="fr-FR" sz="900" strike="noStrike">
                <a:solidFill>
                  <a:srgbClr val="1E9AED"/>
                </a:solidFill>
                <a:latin typeface="Arial"/>
                <a:ea typeface="Arial"/>
                <a:cs typeface="Arial"/>
                <a:sym typeface="Arial"/>
              </a:rPr>
              <a:t> édition - 2024</a:t>
            </a:r>
            <a:endParaRPr b="0" sz="900" strike="noStrike">
              <a:solidFill>
                <a:srgbClr val="000000"/>
              </a:solidFill>
              <a:latin typeface="Arial"/>
              <a:ea typeface="Arial"/>
              <a:cs typeface="Arial"/>
              <a:sym typeface="Arial"/>
            </a:endParaRPr>
          </a:p>
        </p:txBody>
      </p:sp>
      <p:sp>
        <p:nvSpPr>
          <p:cNvPr id="138" name="Google Shape;138;p9"/>
          <p:cNvSpPr txBox="1"/>
          <p:nvPr/>
        </p:nvSpPr>
        <p:spPr>
          <a:xfrm>
            <a:off x="3543474" y="271990"/>
            <a:ext cx="2991611" cy="443198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ctr">
              <a:spcBef>
                <a:spcPts val="0"/>
              </a:spcBef>
              <a:spcAft>
                <a:spcPts val="0"/>
              </a:spcAft>
              <a:buNone/>
            </a:pPr>
            <a:r>
              <a:rPr b="1" lang="fr-FR" sz="2400">
                <a:solidFill>
                  <a:srgbClr val="00B0F0"/>
                </a:solidFill>
                <a:latin typeface="Arial"/>
                <a:ea typeface="Arial"/>
                <a:cs typeface="Arial"/>
                <a:sym typeface="Arial"/>
              </a:rPr>
              <a:t>Vue aérienne</a:t>
            </a:r>
            <a:endParaRPr/>
          </a:p>
          <a:p>
            <a:pPr indent="0" lvl="0" marL="0" marR="0" rtl="0" algn="ctr">
              <a:spcBef>
                <a:spcPts val="0"/>
              </a:spcBef>
              <a:spcAft>
                <a:spcPts val="0"/>
              </a:spcAft>
              <a:buNone/>
            </a:pPr>
            <a:r>
              <a:t/>
            </a:r>
            <a:endParaRPr sz="1600">
              <a:solidFill>
                <a:schemeClr val="dk1"/>
              </a:solidFill>
              <a:latin typeface="Arial"/>
              <a:ea typeface="Arial"/>
              <a:cs typeface="Arial"/>
              <a:sym typeface="Arial"/>
            </a:endParaRPr>
          </a:p>
          <a:p>
            <a:pPr indent="0" lvl="0" marL="0" marR="0" rtl="0" algn="ctr">
              <a:spcBef>
                <a:spcPts val="0"/>
              </a:spcBef>
              <a:spcAft>
                <a:spcPts val="0"/>
              </a:spcAft>
              <a:buNone/>
            </a:pPr>
            <a:r>
              <a:rPr lang="fr-FR" sz="1600">
                <a:solidFill>
                  <a:schemeClr val="dk1"/>
                </a:solidFill>
                <a:latin typeface="Arial"/>
                <a:ea typeface="Arial"/>
                <a:cs typeface="Arial"/>
                <a:sym typeface="Arial"/>
              </a:rPr>
              <a:t>Est-ce que toutes les vues zénithales de l’espace sont des vues cartographiques ? Une représentation qui évoque des « tropes familiers » de la cartographie (Gekker, 2016, p.137).</a:t>
            </a:r>
            <a:endParaRPr/>
          </a:p>
          <a:p>
            <a:pPr indent="0" lvl="0" marL="0" marR="0" rtl="0" algn="ctr">
              <a:spcBef>
                <a:spcPts val="0"/>
              </a:spcBef>
              <a:spcAft>
                <a:spcPts val="0"/>
              </a:spcAft>
              <a:buNone/>
            </a:pPr>
            <a:r>
              <a:t/>
            </a:r>
            <a:endParaRPr sz="1600">
              <a:solidFill>
                <a:schemeClr val="dk1"/>
              </a:solidFill>
              <a:latin typeface="Arial"/>
              <a:ea typeface="Arial"/>
              <a:cs typeface="Arial"/>
              <a:sym typeface="Arial"/>
            </a:endParaRPr>
          </a:p>
          <a:p>
            <a:pPr indent="0" lvl="0" marL="0" marR="0" rtl="0" algn="ctr">
              <a:spcBef>
                <a:spcPts val="0"/>
              </a:spcBef>
              <a:spcAft>
                <a:spcPts val="0"/>
              </a:spcAft>
              <a:buNone/>
            </a:pPr>
            <a:r>
              <a:rPr lang="fr-FR" sz="1600">
                <a:solidFill>
                  <a:schemeClr val="dk1"/>
                </a:solidFill>
                <a:latin typeface="Arial"/>
                <a:ea typeface="Arial"/>
                <a:cs typeface="Arial"/>
                <a:sym typeface="Arial"/>
              </a:rPr>
              <a:t>Dans l’histoire du jeu vidéo d’aventure, la carte sert de support qui connecte les différents lieux en assurant une cohésion narrative (Lessard, 2015, p.210).</a:t>
            </a:r>
            <a:endParaRPr/>
          </a:p>
        </p:txBody>
      </p:sp>
      <p:pic>
        <p:nvPicPr>
          <p:cNvPr descr="Map Markers: An Explorer's Guide to Open World Video Games | by Buddhima  Weerawardhana | Medium" id="139" name="Google Shape;139;p9"/>
          <p:cNvPicPr preferRelativeResize="0"/>
          <p:nvPr/>
        </p:nvPicPr>
        <p:blipFill rotWithShape="1">
          <a:blip r:embed="rId3">
            <a:alphaModFix/>
          </a:blip>
          <a:srcRect b="0" l="0" r="0" t="0"/>
          <a:stretch/>
        </p:blipFill>
        <p:spPr>
          <a:xfrm>
            <a:off x="180719" y="676846"/>
            <a:ext cx="3363786" cy="1892196"/>
          </a:xfrm>
          <a:prstGeom prst="rect">
            <a:avLst/>
          </a:prstGeom>
          <a:noFill/>
          <a:ln>
            <a:noFill/>
          </a:ln>
        </p:spPr>
      </p:pic>
      <p:pic>
        <p:nvPicPr>
          <p:cNvPr id="140" name="Google Shape;140;p9"/>
          <p:cNvPicPr preferRelativeResize="0"/>
          <p:nvPr/>
        </p:nvPicPr>
        <p:blipFill rotWithShape="1">
          <a:blip r:embed="rId4">
            <a:alphaModFix/>
          </a:blip>
          <a:srcRect b="0" l="0" r="0" t="0"/>
          <a:stretch/>
        </p:blipFill>
        <p:spPr>
          <a:xfrm>
            <a:off x="180719" y="2772695"/>
            <a:ext cx="3363786" cy="2095621"/>
          </a:xfrm>
          <a:prstGeom prst="rect">
            <a:avLst/>
          </a:prstGeom>
          <a:noFill/>
          <a:ln>
            <a:noFill/>
          </a:ln>
        </p:spPr>
      </p:pic>
      <p:pic>
        <p:nvPicPr>
          <p:cNvPr descr="The Sims" id="141" name="Google Shape;141;p9"/>
          <p:cNvPicPr preferRelativeResize="0"/>
          <p:nvPr/>
        </p:nvPicPr>
        <p:blipFill rotWithShape="1">
          <a:blip r:embed="rId5">
            <a:alphaModFix/>
          </a:blip>
          <a:srcRect b="0" l="0" r="0" t="0"/>
          <a:stretch/>
        </p:blipFill>
        <p:spPr>
          <a:xfrm>
            <a:off x="6532616" y="233242"/>
            <a:ext cx="3365944" cy="2524458"/>
          </a:xfrm>
          <a:prstGeom prst="rect">
            <a:avLst/>
          </a:prstGeom>
          <a:noFill/>
          <a:ln>
            <a:noFill/>
          </a:ln>
        </p:spPr>
      </p:pic>
      <p:pic>
        <p:nvPicPr>
          <p:cNvPr descr="Rogue on Steam" id="142" name="Google Shape;142;p9"/>
          <p:cNvPicPr preferRelativeResize="0"/>
          <p:nvPr/>
        </p:nvPicPr>
        <p:blipFill rotWithShape="1">
          <a:blip r:embed="rId6">
            <a:alphaModFix/>
          </a:blip>
          <a:srcRect b="0" l="0" r="0" t="0"/>
          <a:stretch/>
        </p:blipFill>
        <p:spPr>
          <a:xfrm>
            <a:off x="6534053" y="2867742"/>
            <a:ext cx="3363787" cy="200057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hème Offic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2022-08-17T17:53:33Z</dcterms:created>
</cp:coreProperties>
</file>